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0" r:id="rId3"/>
    <p:sldId id="259" r:id="rId4"/>
    <p:sldId id="258" r:id="rId5"/>
    <p:sldId id="261" r:id="rId6"/>
    <p:sldId id="264" r:id="rId7"/>
    <p:sldId id="262" r:id="rId8"/>
    <p:sldId id="266" r:id="rId9"/>
    <p:sldId id="263" r:id="rId10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8A4"/>
    <a:srgbClr val="6E2500"/>
    <a:srgbClr val="EAEAB2"/>
    <a:srgbClr val="4141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DD95C7-3F9B-4CD9-9C99-D8333B7D9284}" type="datetimeFigureOut">
              <a:rPr lang="hu-HU" smtClean="0"/>
              <a:pPr/>
              <a:t>2019. 11. 17.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08B66-CE51-4C66-AD87-4F1A22B2A99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9007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19-11-17T06:43:09.974"/>
    </inkml:context>
    <inkml:brush xml:id="br0">
      <inkml:brushProperty name="width" value="0.08819" units="cm"/>
      <inkml:brushProperty name="height" value="0.35278" units="cm"/>
      <inkml:brushProperty name="color" value="#00B050"/>
      <inkml:brushProperty name="tip" value="rectangle"/>
      <inkml:brushProperty name="rasterOp" value="maskPen"/>
    </inkml:brush>
  </inkml:definitions>
  <inkml:trace contextRef="#ctx0" brushRef="#br0">14660 15081 0,'50'0'94,"24"0"-63,-49 0-31,24 0 32,1 0-17,-25 0 17,49 0-17,-24 0 32,-25 0-31,24 0-1,1 0 1,-1 0 15,26-25-15,-26 1 15,1 24-15,0 0-1,-1 0 1,-24 0 0,0 0 15,0 0-31,-1 0 15,1 0 1,0 0-16,25 0 31,-1 0-15,-24 0-16,50 0 16,24 0 15,-25 0-16,-49 0-15,25 0 16,-26 0 0,26 0 15,0 0-31,-26 0 31,51 0-15,24 24-1,-49-24 1,-1 0 15,-24 0-15,49 0 0,-24 0-1,0 0 1,-1 0-1,1 0 1,0 0 0,-26 0-1,1 0 17,0 0-17,25 0 16,74 0-15,-50 0 0,-49 0-1,49 0 1,-49 0 0,74 0 15,0 0-16,-49 0 17,49 0-17,-49 0 17,49 25-17,25 0 16,-25 0-15,1 0 0,-1-25 15,0 49 0,-49-49-15,-1 0-1,-24 0 32,25 0-31,-1 0-16,1 0 16,49 25 15,-49-25-16,-1 0 1,1 0 15,-25 0-15,24 0 15,1 0-15,0 0-1,-26 0 173,1 0-157,0-25 0,-25-24 266,0 24-265,25-25-17,-25 25 32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19-11-17T06:43:19.224"/>
    </inkml:context>
    <inkml:brush xml:id="br0">
      <inkml:brushProperty name="width" value="0.08819" units="cm"/>
      <inkml:brushProperty name="height" value="0.35278" units="cm"/>
      <inkml:brushProperty name="color" value="#00B050"/>
      <inkml:brushProperty name="tip" value="rectangle"/>
      <inkml:brushProperty name="rasterOp" value="maskPen"/>
    </inkml:brush>
  </inkml:definitions>
  <inkml:trace contextRef="#ctx0" brushRef="#br0">10592 14560 0,'25'25'16,"0"0"0,24 25-1,-49-26-15,25 51 31,74-1 1,-24 1-1,-51-75-15,1 0 30,25 0-30,-1 0 0,-24 0-1,25-75 1,-25 26-16,24-26 16,-49 50-1,25-49-15,25-25 16,-26 24-1,26 1 1,0-25 15,-25 49-15,-1-74 0,1 99-1,25-49 1,-50 49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19-11-17T06:43:40.227"/>
    </inkml:context>
    <inkml:brush xml:id="br0">
      <inkml:brushProperty name="width" value="0.08819" units="cm"/>
      <inkml:brushProperty name="height" value="0.35278" units="cm"/>
      <inkml:brushProperty name="color" value="#00B050"/>
      <inkml:brushProperty name="tip" value="rectangle"/>
      <inkml:brushProperty name="rasterOp" value="maskPen"/>
    </inkml:brush>
  </inkml:definitions>
  <inkml:trace contextRef="#ctx0" brushRef="#br0">8905 6003 0,'25'0'46,"25"74"-14,-1 1-32,-49-51 15,149 125 1,-75-74 15,51 49-15,-51-124 15,-49 0-15,0 0-1,24 0-15,26-50 32,24-148-17,-50 148-15,1-74 16,0 0-1,24 25 1,-24 24 0,24-24 15,-24 49-15,-26 26-1,1 24 1,0-50 156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19-11-17T06:43:44.055"/>
    </inkml:context>
    <inkml:brush xml:id="br0">
      <inkml:brushProperty name="width" value="0.08819" units="cm"/>
      <inkml:brushProperty name="height" value="0.35278" units="cm"/>
      <inkml:brushProperty name="color" value="#00B050"/>
      <inkml:brushProperty name="tip" value="rectangle"/>
      <inkml:brushProperty name="rasterOp" value="maskPen"/>
    </inkml:brush>
  </inkml:definitions>
  <inkml:trace contextRef="#ctx0" brushRef="#br0">22399 13271 0,'-25'-50'94,"-24"50"-79,-1 0 1,0 0-16,26 0 16,-76 0-16,51 0 15,-1-25 1,0 0-1,-24 25 1,24 0 0,26 0-1,-51-25 1,50 25 0,-24 0-1,-75-24 1,49 24-1,-49 0 17,0 0-17,-124 0 1,75 0 0,-1 0-1,50 0 1,25 0-1,-25 0 1,-25 0 0,0 0 15,25 0-15,99 0-1,-99 24 16,0-24-15,0 25 0,0-25 15,25 25 0,49-25-31,1 0 16,24 0-1,-74 0 1,74 0 0,-49 25-16,24 0 31,25-25-15,-49 0-1,-1 0 1,1 0-1,49 25-15,-25-25 16,26 24-16,-76-24 31,26 0-15,0 0 0,-26 0-1,51 0-15,-26 0 16,26 0-1,-75 0 1,0 0 0,0 0-1,49 0 1,-49 0 0,25 0-1,49 0 1,-74 0 15,50 0-31,0 0 31,-26 0-15,51 0 0,24 0-16,-25 25 15,26-25 1,-1 0-1,-25 0 17,-24 25-17,-1-25 1,1 25 31,-1-25-32,-24 0 17,0 0-17,74 25 1,0-25 15,-24 0-15,49 24-1,-25-24 32,-25 25-31,26-25-16,-1 0 31,-74 0-15,49 0-1,-24 0 17,49 0-32,-25 0 15,-24 0 1,49 0 15,-25 0-31,1 0 16,24 0-16,-99 0 31,49 0 0,1 0-15,-25 0 15,49 0-15,25 0 15,1 0-31,-1 0 78,-25 0-47,25 0-15,1 0 0,-1 0-1,0 0 1,0 0 15,0 0 0,1 0 16,-1 0-31,0 0 0,-25 0 15,26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19-11-17T06:45:24.636"/>
    </inkml:context>
    <inkml:brush xml:id="br0">
      <inkml:brushProperty name="width" value="0.08819" units="cm"/>
      <inkml:brushProperty name="height" value="0.35278" units="cm"/>
      <inkml:brushProperty name="color" value="#00B050"/>
      <inkml:brushProperty name="tip" value="rectangle"/>
      <inkml:brushProperty name="rasterOp" value="maskPen"/>
    </inkml:brush>
  </inkml:definitions>
  <inkml:trace contextRef="#ctx0" brushRef="#br0">17488 12402 0,'0'-24'125,"0"-26"-110,24 50 1,51-50-1,-50 1 1,-1 24 0,1 0-1,25-25 17,-25 26-32,0-1 31,24-25-16,-24-24 1,25 24 0,-26 1 15,1 49-31,0-50 31,0 25-31,24-49 31,1 49-31,0-49 32,-26 24-1,26-49 0,0 24 0,-26 26-15,51-1 0,-26 25-1,-24-24 1,50-26 0,-1 26 15,25-1 0,-49 0-15,-50 1-1,25 49 1,-1-25-16,-24-25 16,25 50-1,-25-24 1,50-26-1,-25-24 1,24 24 0,-24 0 15,0-24-15,0 49-16,0-49 15,-25 49-15,49-49 31,1-1 1,24 1-1,-24 24-15,24-24 15,-49 49-16,74-50 17,-24 1-1,-1-25 16,0 24-16,1-24 16,-26 50-16,1-26 0,-25 50-15,0-24 0,74-26 15,0-73 0,-24 24 0,-51 24-15,1 75 0,25-24-1,-50 24 17,25-25-17,-1 26-15,26 24 16,-25 0-16,0 0 15,24-50 1,-49 25 0,99-49 15,-74 49-15,25-25-1,-25 1 1,24-26-1,26 1 1,-26 24 15,1 1-15,-25-1 0,0 1-1,-1 24 16,76-74-15,-1-26 15,25 26 1,25-74-1,-75 49-16,-24 0 17,74 0-17,-124 74 17,49 0-17,1-24 1,-1 0 15,-24 49 0,74-74 1,-74 49-17,0 25 1,50-49-1,24 24 17,-25-24-17,-49 49 17,0 0 14,-25-25-14,0 26-17,25 24 1,-25-50 0,0 25-1,24 25 1,1-25 15,-25 1 16,0-1-31,0 0-1,0 0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19-11-17T06:45:27.308"/>
    </inkml:context>
    <inkml:brush xml:id="br0">
      <inkml:brushProperty name="width" value="0.08819" units="cm"/>
      <inkml:brushProperty name="height" value="0.35278" units="cm"/>
      <inkml:brushProperty name="color" value="#00B050"/>
      <inkml:brushProperty name="tip" value="rectangle"/>
      <inkml:brushProperty name="rasterOp" value="maskPen"/>
    </inkml:brush>
  </inkml:definitions>
  <inkml:trace contextRef="#ctx0" brushRef="#br0">7219 10815 0,'24'0'93,"76"74"-77,-51 1 0,-24-1-1,49 0 1,-24-24 31,-25-25 0,248-422 0,-149 174-16,0 24 0,-25 51-15,25-1 15,-25 49 0,-74 51-31,0-1 31,-25 25 63,-25 1-94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u-H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hu-HU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u-H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5904E85-5769-4ADC-B7B1-C9C89126A3B7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222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04E85-5769-4ADC-B7B1-C9C89126A3B7}" type="slidenum">
              <a:rPr lang="hu-HU" smtClean="0"/>
              <a:pPr/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04E85-5769-4ADC-B7B1-C9C89126A3B7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04E85-5769-4ADC-B7B1-C9C89126A3B7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04E85-5769-4ADC-B7B1-C9C89126A3B7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04E85-5769-4ADC-B7B1-C9C89126A3B7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04E85-5769-4ADC-B7B1-C9C89126A3B7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04E85-5769-4ADC-B7B1-C9C89126A3B7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04E85-5769-4ADC-B7B1-C9C89126A3B7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04E85-5769-4ADC-B7B1-C9C89126A3B7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F53F92-7028-477D-AA3A-97E48D381B8A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45D27C-9371-490E-BCAD-4DB84A81B658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87D7B-85B4-4E39-965D-A3E6F64D14FD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23360-ABFB-4877-BE91-1C9D50FF4FD9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B60BD5-123F-4F4F-A0CC-96D31B6BC6A3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3A400A-A7FD-4BB1-BB3B-7C9DB47745BF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529194-B85C-4AA3-B2F2-05806AD78BC5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AF7B1-5B63-4CC8-9E8F-C8BDAE4F2239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8B3E7-5F96-45BB-A0E6-5D7D84990C5E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216FD-7420-4618-8BBC-7CE5235974F4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6BE19-5557-4D1B-ACA9-17752BF0108B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51DAA33-D57E-4192-A890-12B1A3635E9D}" type="slidenum">
              <a:rPr lang="hu-HU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customXml" Target="../ink/ink3.xml"/><Relationship Id="rId18" Type="http://schemas.openxmlformats.org/officeDocument/2006/relationships/image" Target="../media/image11.emf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12" Type="http://schemas.openxmlformats.org/officeDocument/2006/relationships/image" Target="../media/image8.emf"/><Relationship Id="rId17" Type="http://schemas.openxmlformats.org/officeDocument/2006/relationships/customXml" Target="../ink/ink5.xml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0.emf"/><Relationship Id="rId20" Type="http://schemas.openxmlformats.org/officeDocument/2006/relationships/image" Target="../media/image12.emf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customXml" Target="../ink/ink2.xml"/><Relationship Id="rId5" Type="http://schemas.openxmlformats.org/officeDocument/2006/relationships/image" Target="../media/image4.png"/><Relationship Id="rId15" Type="http://schemas.openxmlformats.org/officeDocument/2006/relationships/customXml" Target="../ink/ink4.xml"/><Relationship Id="rId10" Type="http://schemas.openxmlformats.org/officeDocument/2006/relationships/image" Target="../media/image7.emf"/><Relationship Id="rId19" Type="http://schemas.openxmlformats.org/officeDocument/2006/relationships/customXml" Target="../ink/ink6.xml"/><Relationship Id="rId4" Type="http://schemas.openxmlformats.org/officeDocument/2006/relationships/image" Target="../media/image3.png"/><Relationship Id="rId9" Type="http://schemas.openxmlformats.org/officeDocument/2006/relationships/customXml" Target="../ink/ink1.xml"/><Relationship Id="rId1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slide" Target="slide5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196975"/>
            <a:ext cx="8713787" cy="5256213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hu-HU" sz="1800" b="1" u="sng" dirty="0"/>
              <a:t>Informatika:</a:t>
            </a:r>
            <a:r>
              <a:rPr lang="hu-HU" sz="2000" dirty="0"/>
              <a:t> </a:t>
            </a:r>
            <a:r>
              <a:rPr lang="hu-HU" sz="1600" dirty="0"/>
              <a:t>Az informatika önálló tudományág, amely az információk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r>
              <a:rPr lang="hu-HU" sz="1600" dirty="0"/>
              <a:t>megszerzésével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r>
              <a:rPr lang="hu-HU" sz="1600" dirty="0"/>
              <a:t>feldolgozásával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r>
              <a:rPr lang="hu-HU" sz="1600" dirty="0"/>
              <a:t>tárolásával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r>
              <a:rPr lang="hu-HU" sz="1600" dirty="0"/>
              <a:t>továbbításával foglalkozik. </a:t>
            </a:r>
          </a:p>
          <a:p>
            <a:pPr algn="l">
              <a:lnSpc>
                <a:spcPct val="80000"/>
              </a:lnSpc>
            </a:pPr>
            <a:r>
              <a:rPr lang="hu-HU" sz="1600" dirty="0"/>
              <a:t>Ezt a tevékenységet főként számítógépeken végzik.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endParaRPr lang="hu-HU" sz="1400" b="1" u="sng" dirty="0"/>
          </a:p>
          <a:p>
            <a:pPr algn="just">
              <a:lnSpc>
                <a:spcPct val="80000"/>
              </a:lnSpc>
            </a:pPr>
            <a:r>
              <a:rPr lang="hu-HU" sz="1800" b="1" u="sng" dirty="0"/>
              <a:t>Adat:</a:t>
            </a:r>
            <a:r>
              <a:rPr lang="hu-HU" sz="2000" dirty="0"/>
              <a:t> </a:t>
            </a:r>
            <a:r>
              <a:rPr lang="hu-HU" sz="1600" dirty="0"/>
              <a:t>Tények, fogalmak olyan megjelenési formája, amely alkalmas emberi eszközökkel történő értelmezésre, feldolgozásra, továbbításra.</a:t>
            </a:r>
            <a:r>
              <a:rPr lang="hu-HU" sz="1800" dirty="0"/>
              <a:t> </a:t>
            </a:r>
            <a:endParaRPr lang="hu-HU" sz="1800" b="1" u="sng" dirty="0"/>
          </a:p>
          <a:p>
            <a:pPr algn="l">
              <a:lnSpc>
                <a:spcPct val="80000"/>
              </a:lnSpc>
            </a:pPr>
            <a:endParaRPr lang="hu-HU" sz="1800" b="1" u="sng" dirty="0"/>
          </a:p>
          <a:p>
            <a:pPr algn="just">
              <a:lnSpc>
                <a:spcPct val="80000"/>
              </a:lnSpc>
            </a:pPr>
            <a:r>
              <a:rPr lang="hu-HU" sz="1800" b="1" u="sng" dirty="0"/>
              <a:t>Információ:</a:t>
            </a:r>
            <a:r>
              <a:rPr lang="hu-HU" sz="1800" dirty="0"/>
              <a:t> </a:t>
            </a:r>
            <a:r>
              <a:rPr lang="hu-HU" sz="1600" dirty="0"/>
              <a:t>Az adatnak tulajdonított jelentés.</a:t>
            </a:r>
          </a:p>
          <a:p>
            <a:pPr algn="just">
              <a:lnSpc>
                <a:spcPct val="80000"/>
              </a:lnSpc>
            </a:pPr>
            <a:endParaRPr lang="hu-HU" sz="1900" dirty="0"/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hu-HU" sz="1800" b="1" u="sng" dirty="0"/>
              <a:t>Jel:</a:t>
            </a:r>
            <a:r>
              <a:rPr lang="hu-HU" sz="1800" dirty="0"/>
              <a:t> </a:t>
            </a:r>
            <a:r>
              <a:rPr lang="hu-HU" sz="1600" dirty="0"/>
              <a:t>Az információkat jelek segítségével rögzítjük. Lehet fizikai, kémiai vagy egyéb folyamat. A számítástechnikában lehet: elektromos áram, mágneses impulzus, rádióhullám, lézersugár.</a:t>
            </a: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hu-HU" sz="1600" dirty="0"/>
              <a:t>A jelekkel rögzített információkat csak akkor értjük, csak akkor tudjuk „venni”, ha ismerjük a jelek jelentését. A betűket például csak akkor értjük, ha tudunk olvasni.</a:t>
            </a:r>
            <a:r>
              <a:rPr lang="hu-HU" sz="1800" dirty="0"/>
              <a:t> </a:t>
            </a:r>
          </a:p>
          <a:p>
            <a:pPr algn="just">
              <a:lnSpc>
                <a:spcPts val="2000"/>
              </a:lnSpc>
              <a:spcBef>
                <a:spcPts val="0"/>
              </a:spcBef>
            </a:pPr>
            <a:endParaRPr lang="hu-HU" sz="1800" b="1" dirty="0"/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hu-HU" sz="1800" b="1" u="sng" dirty="0"/>
              <a:t>Jel fajtái: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r>
              <a:rPr lang="hu-HU" sz="1600" dirty="0"/>
              <a:t>Analóg: legtöbbször folyamatos fizikai mennyiség jeleníti meg, pl. hang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r>
              <a:rPr lang="hu-HU" sz="1600" dirty="0"/>
              <a:t>Digitális</a:t>
            </a:r>
            <a:r>
              <a:rPr lang="hu-HU" sz="1400" dirty="0"/>
              <a:t>:</a:t>
            </a:r>
            <a:r>
              <a:rPr lang="hu-HU" sz="1800" b="1" dirty="0"/>
              <a:t> </a:t>
            </a:r>
            <a:r>
              <a:rPr lang="hu-HU" sz="1600" dirty="0"/>
              <a:t>véges sok, megkülönböztethető értéket vehetnek fel pl. számok, betűk, stb.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907704" y="260350"/>
            <a:ext cx="4824536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1" i="0" u="none" strike="noStrike" kern="0" cap="none" spc="0" normalizeH="0" baseline="0" noProof="0">
                <a:ln>
                  <a:noFill/>
                </a:ln>
                <a:solidFill>
                  <a:srgbClr val="EAEAB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Az informatika általános fogalmai</a:t>
            </a:r>
            <a:endParaRPr kumimoji="0" lang="hu-HU" sz="1800" b="1" i="0" u="none" strike="noStrike" kern="0" cap="none" spc="0" normalizeH="0" baseline="0" noProof="0" dirty="0">
              <a:ln>
                <a:noFill/>
              </a:ln>
              <a:solidFill>
                <a:srgbClr val="EAEAB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7889188" y="384919"/>
            <a:ext cx="715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>
                <a:solidFill>
                  <a:srgbClr val="6E2500"/>
                </a:solidFill>
                <a:sym typeface="Symbol"/>
              </a:rPr>
              <a:t> </a:t>
            </a:r>
            <a:r>
              <a:rPr lang="hu-HU" sz="1400" dirty="0">
                <a:solidFill>
                  <a:srgbClr val="6E2500"/>
                </a:solidFill>
              </a:rPr>
              <a:t>SNJ</a:t>
            </a:r>
          </a:p>
        </p:txBody>
      </p:sp>
      <p:cxnSp>
        <p:nvCxnSpPr>
          <p:cNvPr id="5" name="Egyenes összekötő 4"/>
          <p:cNvCxnSpPr/>
          <p:nvPr/>
        </p:nvCxnSpPr>
        <p:spPr>
          <a:xfrm>
            <a:off x="539552" y="620688"/>
            <a:ext cx="7992888" cy="0"/>
          </a:xfrm>
          <a:prstGeom prst="line">
            <a:avLst/>
          </a:prstGeom>
          <a:ln>
            <a:solidFill>
              <a:srgbClr val="6E2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0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0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908720"/>
            <a:ext cx="8353425" cy="5616624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hu-HU" sz="1800" b="1" u="sng"/>
              <a:t>Csatorna:</a:t>
            </a:r>
            <a:r>
              <a:rPr lang="hu-HU" sz="4000"/>
              <a:t> </a:t>
            </a:r>
            <a:r>
              <a:rPr lang="hu-HU" sz="1600" dirty="0"/>
              <a:t>Az a fizikai, kémiai vagy egyéb közeg, amelyben az információ továbbítása végbemegy.</a:t>
            </a:r>
          </a:p>
          <a:p>
            <a:pPr algn="just">
              <a:lnSpc>
                <a:spcPct val="90000"/>
              </a:lnSpc>
            </a:pPr>
            <a:r>
              <a:rPr lang="hu-HU" sz="1800" b="1" u="sng" dirty="0"/>
              <a:t>Kód:</a:t>
            </a:r>
            <a:r>
              <a:rPr lang="hu-HU" dirty="0"/>
              <a:t> </a:t>
            </a:r>
            <a:r>
              <a:rPr lang="hu-HU" sz="1600" dirty="0"/>
              <a:t>A kód megállapodás szerinti jelek vagy szimbólumok rendszere, mellyel valamely információ egyértelműen megadható. </a:t>
            </a:r>
          </a:p>
          <a:p>
            <a:pPr algn="just">
              <a:lnSpc>
                <a:spcPct val="90000"/>
              </a:lnSpc>
            </a:pPr>
            <a:r>
              <a:rPr lang="hu-HU" sz="1800" b="1" u="sng" dirty="0"/>
              <a:t>Kódolás:</a:t>
            </a:r>
            <a:r>
              <a:rPr lang="hu-HU" dirty="0"/>
              <a:t> </a:t>
            </a:r>
            <a:r>
              <a:rPr lang="hu-HU" sz="1600" dirty="0"/>
              <a:t>A kódolás valamely információ átalakítása egyezményes jelekké. </a:t>
            </a:r>
          </a:p>
          <a:p>
            <a:pPr algn="just">
              <a:lnSpc>
                <a:spcPct val="90000"/>
              </a:lnSpc>
            </a:pPr>
            <a:r>
              <a:rPr lang="hu-HU" sz="1800" b="1" u="sng" dirty="0"/>
              <a:t>Dekódolás:</a:t>
            </a:r>
            <a:r>
              <a:rPr lang="hu-HU" sz="2800" dirty="0"/>
              <a:t> </a:t>
            </a:r>
            <a:r>
              <a:rPr lang="hu-HU" sz="1600" dirty="0"/>
              <a:t>a közlő által választott kód "megfejtése", amelynek két feltétele van:</a:t>
            </a:r>
          </a:p>
          <a:p>
            <a:pPr lvl="1" algn="just">
              <a:lnSpc>
                <a:spcPct val="90000"/>
              </a:lnSpc>
              <a:buFontTx/>
              <a:buChar char="–"/>
            </a:pPr>
            <a:r>
              <a:rPr lang="hu-HU" sz="1600" dirty="0"/>
              <a:t>a fogadónak ismernie kell a közlő által választott kódot (ellenkező esetben közvetítő eszközt vagy személyt kell igénybe vennie)</a:t>
            </a:r>
          </a:p>
          <a:p>
            <a:pPr lvl="1" algn="just">
              <a:lnSpc>
                <a:spcPct val="90000"/>
              </a:lnSpc>
              <a:buFontTx/>
              <a:buChar char="–"/>
            </a:pPr>
            <a:r>
              <a:rPr lang="hu-HU" sz="1600" dirty="0"/>
              <a:t>az üzenet jelentéstartalmának azonosnak kell lennie a közlő és a fogadó számára </a:t>
            </a:r>
          </a:p>
          <a:p>
            <a:pPr algn="just">
              <a:lnSpc>
                <a:spcPct val="90000"/>
              </a:lnSpc>
            </a:pPr>
            <a:r>
              <a:rPr lang="hu-HU" sz="1800" b="1" u="sng" dirty="0"/>
              <a:t>Az információ mennyiségének mértékegysége:</a:t>
            </a:r>
            <a:r>
              <a:rPr lang="hu-HU" dirty="0"/>
              <a:t> </a:t>
            </a:r>
            <a:r>
              <a:rPr lang="hu-HU" sz="1600" dirty="0"/>
              <a:t>a bit (bináris </a:t>
            </a:r>
            <a:r>
              <a:rPr lang="hu-HU" sz="1600" dirty="0" err="1"/>
              <a:t>digit</a:t>
            </a:r>
            <a:r>
              <a:rPr lang="hu-HU" sz="1600" dirty="0"/>
              <a:t>)</a:t>
            </a:r>
          </a:p>
          <a:p>
            <a:pPr algn="just">
              <a:lnSpc>
                <a:spcPct val="90000"/>
              </a:lnSpc>
            </a:pPr>
            <a:r>
              <a:rPr lang="hu-HU" sz="1600" dirty="0"/>
              <a:t>a legkevesebb információt hordozó egység.</a:t>
            </a:r>
          </a:p>
          <a:p>
            <a:pPr algn="just">
              <a:lnSpc>
                <a:spcPct val="90000"/>
              </a:lnSpc>
            </a:pPr>
            <a:r>
              <a:rPr lang="hu-HU" sz="1600" dirty="0"/>
              <a:t>Egy </a:t>
            </a:r>
            <a:r>
              <a:rPr lang="hu-HU" sz="1600" dirty="0" err="1"/>
              <a:t>bit-nyi</a:t>
            </a:r>
            <a:r>
              <a:rPr lang="hu-HU" sz="1600" dirty="0"/>
              <a:t> információ, egy olyan kérdésre adott válasz, amelyre csak igennel vagy nemmel válaszolhatunk.</a:t>
            </a:r>
          </a:p>
          <a:p>
            <a:pPr algn="just">
              <a:lnSpc>
                <a:spcPct val="90000"/>
              </a:lnSpc>
            </a:pPr>
            <a:r>
              <a:rPr lang="hu-HU" sz="1600" dirty="0"/>
              <a:t>Kettes számrendszerben: 0 nem (vagy ki), 1 igen (vagy be)</a:t>
            </a:r>
          </a:p>
          <a:p>
            <a:pPr algn="just">
              <a:lnSpc>
                <a:spcPct val="90000"/>
              </a:lnSpc>
            </a:pPr>
            <a:r>
              <a:rPr lang="hu-HU" sz="1600" dirty="0"/>
              <a:t>Az információtárolás egysége a 8 bitből álló bájt. (byte)</a:t>
            </a:r>
            <a:r>
              <a:rPr lang="hu-HU" dirty="0"/>
              <a:t> </a:t>
            </a:r>
            <a:endParaRPr lang="hu-HU" sz="1600" dirty="0"/>
          </a:p>
          <a:p>
            <a:pPr algn="just">
              <a:lnSpc>
                <a:spcPct val="90000"/>
              </a:lnSpc>
            </a:pPr>
            <a:endParaRPr lang="hu-HU" sz="18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7889188" y="384919"/>
            <a:ext cx="715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>
                <a:solidFill>
                  <a:srgbClr val="6E2500"/>
                </a:solidFill>
                <a:sym typeface="Symbol"/>
              </a:rPr>
              <a:t> </a:t>
            </a:r>
            <a:r>
              <a:rPr lang="hu-HU" sz="1400" dirty="0">
                <a:solidFill>
                  <a:srgbClr val="6E2500"/>
                </a:solidFill>
              </a:rPr>
              <a:t>SNJ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539552" y="332656"/>
            <a:ext cx="3028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EAEAB2"/>
                </a:solidFill>
              </a:rPr>
              <a:t>Az informatika általános fogalmai</a:t>
            </a:r>
            <a:endParaRPr lang="hu-HU" sz="1400" dirty="0"/>
          </a:p>
        </p:txBody>
      </p:sp>
      <p:cxnSp>
        <p:nvCxnSpPr>
          <p:cNvPr id="5" name="Egyenes összekötő 4"/>
          <p:cNvCxnSpPr/>
          <p:nvPr/>
        </p:nvCxnSpPr>
        <p:spPr>
          <a:xfrm>
            <a:off x="539552" y="620688"/>
            <a:ext cx="7992888" cy="0"/>
          </a:xfrm>
          <a:prstGeom prst="line">
            <a:avLst/>
          </a:prstGeom>
          <a:ln>
            <a:solidFill>
              <a:srgbClr val="6E2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908050"/>
            <a:ext cx="8713788" cy="3529013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hu-HU" sz="1600" dirty="0"/>
              <a:t>1 kB (kilobyte) = 1024 byte</a:t>
            </a:r>
          </a:p>
          <a:p>
            <a:pPr algn="l">
              <a:lnSpc>
                <a:spcPct val="80000"/>
              </a:lnSpc>
            </a:pPr>
            <a:r>
              <a:rPr lang="hu-HU" sz="1600" dirty="0"/>
              <a:t>1 MB (megabyte) = 1024 kB</a:t>
            </a:r>
          </a:p>
          <a:p>
            <a:pPr algn="l">
              <a:lnSpc>
                <a:spcPct val="80000"/>
              </a:lnSpc>
            </a:pPr>
            <a:r>
              <a:rPr lang="hu-HU" sz="1600" dirty="0"/>
              <a:t>1 GB (</a:t>
            </a:r>
            <a:r>
              <a:rPr lang="hu-HU" sz="1600" dirty="0" err="1"/>
              <a:t>gigabyte</a:t>
            </a:r>
            <a:r>
              <a:rPr lang="hu-HU" sz="1600" dirty="0"/>
              <a:t>) = 1024 MB</a:t>
            </a:r>
          </a:p>
          <a:p>
            <a:pPr algn="l">
              <a:lnSpc>
                <a:spcPct val="80000"/>
              </a:lnSpc>
            </a:pPr>
            <a:endParaRPr lang="hu-HU" sz="1600" b="1" u="sng" dirty="0"/>
          </a:p>
          <a:p>
            <a:pPr algn="l">
              <a:lnSpc>
                <a:spcPct val="80000"/>
              </a:lnSpc>
            </a:pPr>
            <a:r>
              <a:rPr lang="hu-HU" sz="1600" b="1" u="sng" dirty="0"/>
              <a:t>A kettes számrendszer:</a:t>
            </a:r>
          </a:p>
          <a:p>
            <a:pPr algn="l">
              <a:lnSpc>
                <a:spcPct val="80000"/>
              </a:lnSpc>
            </a:pPr>
            <a:r>
              <a:rPr lang="hu-HU" sz="1600" dirty="0"/>
              <a:t>A bináris (2-es) számrendszer alapszáma a 2. Ebben két számjegyet használunk: 0 és 1.</a:t>
            </a:r>
          </a:p>
          <a:p>
            <a:pPr algn="l">
              <a:lnSpc>
                <a:spcPct val="80000"/>
              </a:lnSpc>
            </a:pPr>
            <a:r>
              <a:rPr lang="hu-HU" sz="1600" dirty="0"/>
              <a:t>A </a:t>
            </a:r>
            <a:r>
              <a:rPr lang="hu-HU" sz="1600" dirty="0" err="1"/>
              <a:t>helyiértékek</a:t>
            </a:r>
            <a:r>
              <a:rPr lang="hu-HU" sz="1600" dirty="0"/>
              <a:t> 2 hatványai:</a:t>
            </a:r>
          </a:p>
          <a:p>
            <a:pPr algn="l">
              <a:lnSpc>
                <a:spcPct val="80000"/>
              </a:lnSpc>
            </a:pPr>
            <a:endParaRPr lang="hu-HU" sz="900" dirty="0"/>
          </a:p>
          <a:p>
            <a:pPr algn="l">
              <a:lnSpc>
                <a:spcPct val="80000"/>
              </a:lnSpc>
            </a:pPr>
            <a:endParaRPr lang="hu-HU" sz="900" dirty="0"/>
          </a:p>
          <a:p>
            <a:pPr algn="l">
              <a:lnSpc>
                <a:spcPct val="80000"/>
              </a:lnSpc>
            </a:pPr>
            <a:endParaRPr lang="hu-HU" sz="1400" i="1" dirty="0"/>
          </a:p>
          <a:p>
            <a:pPr algn="l">
              <a:lnSpc>
                <a:spcPct val="80000"/>
              </a:lnSpc>
            </a:pPr>
            <a:r>
              <a:rPr lang="hu-HU" sz="1600" i="1" dirty="0"/>
              <a:t>Átváltás bináris számrendszerből decimális számrendszerbe:</a:t>
            </a:r>
          </a:p>
          <a:p>
            <a:pPr algn="l">
              <a:lnSpc>
                <a:spcPct val="80000"/>
              </a:lnSpc>
            </a:pPr>
            <a:endParaRPr lang="hu-HU" sz="1000" i="1" dirty="0"/>
          </a:p>
          <a:p>
            <a:pPr algn="l">
              <a:lnSpc>
                <a:spcPct val="80000"/>
              </a:lnSpc>
            </a:pPr>
            <a:r>
              <a:rPr lang="hu-HU" sz="1400" dirty="0"/>
              <a:t>1011</a:t>
            </a:r>
            <a:r>
              <a:rPr lang="hu-HU" sz="1400" baseline="-25000" dirty="0">
                <a:sym typeface="Wingdings" pitchFamily="2" charset="2"/>
              </a:rPr>
              <a:t></a:t>
            </a:r>
            <a:r>
              <a:rPr lang="hu-HU" sz="1400" dirty="0">
                <a:sym typeface="Wingdings" pitchFamily="2" charset="2"/>
              </a:rPr>
              <a:t>=1*</a:t>
            </a:r>
            <a:r>
              <a:rPr lang="hu-HU" sz="1400" dirty="0" err="1">
                <a:sym typeface="Wingdings" pitchFamily="2" charset="2"/>
              </a:rPr>
              <a:t>1</a:t>
            </a:r>
            <a:r>
              <a:rPr lang="hu-HU" sz="1400" dirty="0">
                <a:sym typeface="Wingdings" pitchFamily="2" charset="2"/>
              </a:rPr>
              <a:t>+</a:t>
            </a:r>
            <a:r>
              <a:rPr lang="hu-HU" sz="1400" dirty="0" err="1">
                <a:sym typeface="Wingdings" pitchFamily="2" charset="2"/>
              </a:rPr>
              <a:t>1</a:t>
            </a:r>
            <a:r>
              <a:rPr lang="hu-HU" sz="1400" dirty="0">
                <a:sym typeface="Wingdings" pitchFamily="2" charset="2"/>
              </a:rPr>
              <a:t>*2+0*4+1*8=11</a:t>
            </a:r>
          </a:p>
          <a:p>
            <a:pPr algn="l">
              <a:lnSpc>
                <a:spcPct val="80000"/>
              </a:lnSpc>
            </a:pPr>
            <a:endParaRPr lang="hu-HU" sz="1400" dirty="0">
              <a:sym typeface="Wingdings" pitchFamily="2" charset="2"/>
            </a:endParaRPr>
          </a:p>
          <a:p>
            <a:pPr algn="l">
              <a:lnSpc>
                <a:spcPct val="80000"/>
              </a:lnSpc>
            </a:pPr>
            <a:r>
              <a:rPr lang="hu-HU" sz="1400" dirty="0"/>
              <a:t>101011</a:t>
            </a:r>
            <a:r>
              <a:rPr lang="hu-HU" sz="1400" baseline="-25000" dirty="0">
                <a:sym typeface="Wingdings" pitchFamily="2" charset="2"/>
              </a:rPr>
              <a:t></a:t>
            </a:r>
            <a:r>
              <a:rPr lang="hu-HU" sz="1400" dirty="0">
                <a:sym typeface="Wingdings" pitchFamily="2" charset="2"/>
              </a:rPr>
              <a:t>=1*</a:t>
            </a:r>
            <a:r>
              <a:rPr lang="hu-HU" sz="1400" dirty="0" err="1">
                <a:sym typeface="Wingdings" pitchFamily="2" charset="2"/>
              </a:rPr>
              <a:t>1</a:t>
            </a:r>
            <a:r>
              <a:rPr lang="hu-HU" sz="1400" dirty="0">
                <a:sym typeface="Wingdings" pitchFamily="2" charset="2"/>
              </a:rPr>
              <a:t>+</a:t>
            </a:r>
            <a:r>
              <a:rPr lang="hu-HU" sz="1400" dirty="0" err="1">
                <a:sym typeface="Wingdings" pitchFamily="2" charset="2"/>
              </a:rPr>
              <a:t>1</a:t>
            </a:r>
            <a:r>
              <a:rPr lang="hu-HU" sz="1400" dirty="0">
                <a:sym typeface="Wingdings" pitchFamily="2" charset="2"/>
              </a:rPr>
              <a:t>*2+0*4+1*8+0*16+1*32=43</a:t>
            </a:r>
            <a:endParaRPr lang="hu-HU" sz="1400" dirty="0"/>
          </a:p>
          <a:p>
            <a:pPr algn="l">
              <a:lnSpc>
                <a:spcPct val="80000"/>
              </a:lnSpc>
            </a:pPr>
            <a:endParaRPr lang="hu-HU" sz="900" dirty="0"/>
          </a:p>
          <a:p>
            <a:pPr algn="l">
              <a:spcBef>
                <a:spcPct val="0"/>
              </a:spcBef>
            </a:pPr>
            <a:r>
              <a:rPr lang="hu-HU" sz="1600" i="1" dirty="0"/>
              <a:t>Átváltás decimális számrendszerből bináris számrendszerbe:</a:t>
            </a:r>
          </a:p>
          <a:p>
            <a:pPr algn="l">
              <a:lnSpc>
                <a:spcPct val="80000"/>
              </a:lnSpc>
            </a:pPr>
            <a:endParaRPr lang="hu-HU" sz="1400" baseline="-25000" dirty="0">
              <a:sym typeface="Wingdings" pitchFamily="2" charset="2"/>
            </a:endParaRPr>
          </a:p>
          <a:p>
            <a:pPr algn="l">
              <a:lnSpc>
                <a:spcPct val="80000"/>
              </a:lnSpc>
            </a:pPr>
            <a:endParaRPr lang="hu-HU" sz="1400" baseline="-25000" dirty="0">
              <a:sym typeface="Wingdings" pitchFamily="2" charset="2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211638" y="4149725"/>
            <a:ext cx="4319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hu-HU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23850" y="4625677"/>
            <a:ext cx="4103688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sz="1600" dirty="0"/>
              <a:t>31=</a:t>
            </a:r>
            <a:r>
              <a:rPr lang="hu-HU" sz="1600" dirty="0" err="1"/>
              <a:t>xxxxx</a:t>
            </a:r>
            <a:r>
              <a:rPr lang="hu-HU" sz="1600" baseline="-25000" dirty="0">
                <a:sym typeface="Wingdings" pitchFamily="2" charset="2"/>
              </a:rPr>
              <a:t></a:t>
            </a:r>
          </a:p>
          <a:p>
            <a:r>
              <a:rPr lang="hu-HU" sz="1600" dirty="0">
                <a:sym typeface="Wingdings" pitchFamily="2" charset="2"/>
              </a:rPr>
              <a:t>31:16=1 maradék 15, leírom az 1-et :1</a:t>
            </a:r>
          </a:p>
          <a:p>
            <a:r>
              <a:rPr lang="hu-HU" sz="1600" dirty="0">
                <a:sym typeface="Wingdings" pitchFamily="2" charset="2"/>
              </a:rPr>
              <a:t>15:8=1 maradék 7, leírom az 1-et: 11</a:t>
            </a:r>
          </a:p>
          <a:p>
            <a:r>
              <a:rPr lang="hu-HU" sz="1600" dirty="0">
                <a:sym typeface="Wingdings" pitchFamily="2" charset="2"/>
              </a:rPr>
              <a:t>7:4=1 maradék 3, leírom az 1-et: 111</a:t>
            </a:r>
          </a:p>
          <a:p>
            <a:r>
              <a:rPr lang="hu-HU" sz="1600" dirty="0">
                <a:sym typeface="Wingdings" pitchFamily="2" charset="2"/>
              </a:rPr>
              <a:t>3:2=1 maradék 1, leírom az 1-et: 1111</a:t>
            </a:r>
          </a:p>
          <a:p>
            <a:r>
              <a:rPr lang="hu-HU" sz="1600" dirty="0">
                <a:sym typeface="Wingdings" pitchFamily="2" charset="2"/>
              </a:rPr>
              <a:t>Leírom a maradék 1-et is: 11111</a:t>
            </a:r>
            <a:r>
              <a:rPr lang="hu-HU" sz="1600" baseline="-25000" dirty="0">
                <a:sym typeface="Wingdings" pitchFamily="2" charset="2"/>
              </a:rPr>
              <a:t></a:t>
            </a:r>
          </a:p>
          <a:p>
            <a:pPr>
              <a:spcBef>
                <a:spcPct val="50000"/>
              </a:spcBef>
            </a:pPr>
            <a:endParaRPr lang="hu-HU" dirty="0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572000" y="4568775"/>
            <a:ext cx="4103688" cy="246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sz="1600" dirty="0"/>
              <a:t>75=</a:t>
            </a:r>
            <a:r>
              <a:rPr lang="hu-HU" sz="1600" dirty="0" err="1"/>
              <a:t>xxxxxx</a:t>
            </a:r>
            <a:r>
              <a:rPr lang="hu-HU" sz="1600" baseline="-25000" dirty="0">
                <a:sym typeface="Wingdings" pitchFamily="2" charset="2"/>
              </a:rPr>
              <a:t></a:t>
            </a:r>
          </a:p>
          <a:p>
            <a:r>
              <a:rPr lang="hu-HU" sz="1600" dirty="0">
                <a:sym typeface="Wingdings" pitchFamily="2" charset="2"/>
              </a:rPr>
              <a:t>75:64=1 maradék 11, leírom az 1-et :1</a:t>
            </a:r>
          </a:p>
          <a:p>
            <a:r>
              <a:rPr lang="hu-HU" sz="1600" dirty="0">
                <a:sym typeface="Wingdings" pitchFamily="2" charset="2"/>
              </a:rPr>
              <a:t>11:32=0 maradék 11, leírom a 0-t: 01</a:t>
            </a:r>
          </a:p>
          <a:p>
            <a:r>
              <a:rPr lang="hu-HU" sz="1600" dirty="0">
                <a:sym typeface="Wingdings" pitchFamily="2" charset="2"/>
              </a:rPr>
              <a:t>11:16=0 maradék 11, leírom a 0-t: 001</a:t>
            </a:r>
          </a:p>
          <a:p>
            <a:r>
              <a:rPr lang="hu-HU" sz="1600" dirty="0">
                <a:sym typeface="Wingdings" pitchFamily="2" charset="2"/>
              </a:rPr>
              <a:t>11:8=1 maradék 3, leírom az 1-et: 1001</a:t>
            </a:r>
          </a:p>
          <a:p>
            <a:r>
              <a:rPr lang="hu-HU" sz="1600" dirty="0">
                <a:sym typeface="Wingdings" pitchFamily="2" charset="2"/>
              </a:rPr>
              <a:t>3:4=0 maradék 3, leírom a 0-t: 01001</a:t>
            </a:r>
          </a:p>
          <a:p>
            <a:r>
              <a:rPr lang="hu-HU" sz="1600" dirty="0">
                <a:sym typeface="Wingdings" pitchFamily="2" charset="2"/>
              </a:rPr>
              <a:t>3:2=1 maradék 1, leírom az 1-et: 101001</a:t>
            </a:r>
          </a:p>
          <a:p>
            <a:r>
              <a:rPr lang="hu-HU" sz="1600" dirty="0">
                <a:sym typeface="Wingdings" pitchFamily="2" charset="2"/>
              </a:rPr>
              <a:t>Leírom a maradék 1-et is: 101001</a:t>
            </a:r>
            <a:r>
              <a:rPr lang="hu-HU" sz="1600" baseline="-25000" dirty="0">
                <a:sym typeface="Wingdings" pitchFamily="2" charset="2"/>
              </a:rPr>
              <a:t></a:t>
            </a:r>
          </a:p>
          <a:p>
            <a:pPr>
              <a:spcBef>
                <a:spcPct val="50000"/>
              </a:spcBef>
            </a:pPr>
            <a:endParaRPr lang="hu-HU" dirty="0"/>
          </a:p>
        </p:txBody>
      </p:sp>
      <p:sp>
        <p:nvSpPr>
          <p:cNvPr id="7180" name="Text Box 12"/>
          <p:cNvSpPr txBox="1">
            <a:spLocks noChangeAspect="1" noChangeArrowheads="1"/>
          </p:cNvSpPr>
          <p:nvPr/>
        </p:nvSpPr>
        <p:spPr bwMode="auto">
          <a:xfrm>
            <a:off x="7380288" y="2492375"/>
            <a:ext cx="43180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hu-HU" sz="1400" dirty="0"/>
              <a:t>1</a:t>
            </a:r>
          </a:p>
          <a:p>
            <a:pPr algn="ctr">
              <a:spcBef>
                <a:spcPct val="50000"/>
              </a:spcBef>
            </a:pPr>
            <a:r>
              <a:rPr lang="hu-HU" sz="1400" dirty="0"/>
              <a:t>2</a:t>
            </a:r>
            <a:r>
              <a:rPr lang="hu-HU" sz="1400" baseline="30000" dirty="0"/>
              <a:t>0</a:t>
            </a:r>
          </a:p>
          <a:p>
            <a:pPr>
              <a:spcBef>
                <a:spcPct val="50000"/>
              </a:spcBef>
            </a:pPr>
            <a:endParaRPr lang="hu-HU" sz="1600" baseline="30000" dirty="0"/>
          </a:p>
        </p:txBody>
      </p:sp>
      <p:sp>
        <p:nvSpPr>
          <p:cNvPr id="7181" name="Text Box 13"/>
          <p:cNvSpPr txBox="1">
            <a:spLocks noChangeAspect="1" noChangeArrowheads="1"/>
          </p:cNvSpPr>
          <p:nvPr/>
        </p:nvSpPr>
        <p:spPr bwMode="auto">
          <a:xfrm>
            <a:off x="7019925" y="2492375"/>
            <a:ext cx="43180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hu-HU" sz="1400"/>
              <a:t>2</a:t>
            </a:r>
          </a:p>
          <a:p>
            <a:pPr algn="ctr">
              <a:spcBef>
                <a:spcPct val="50000"/>
              </a:spcBef>
            </a:pPr>
            <a:r>
              <a:rPr lang="hu-HU" sz="1400"/>
              <a:t>2</a:t>
            </a:r>
            <a:r>
              <a:rPr lang="hu-HU" sz="1400" baseline="30000"/>
              <a:t>1</a:t>
            </a:r>
          </a:p>
          <a:p>
            <a:pPr>
              <a:spcBef>
                <a:spcPct val="50000"/>
              </a:spcBef>
            </a:pPr>
            <a:endParaRPr lang="hu-HU" sz="1600" baseline="30000"/>
          </a:p>
        </p:txBody>
      </p:sp>
      <p:sp>
        <p:nvSpPr>
          <p:cNvPr id="7182" name="Text Box 14"/>
          <p:cNvSpPr txBox="1">
            <a:spLocks noChangeAspect="1" noChangeArrowheads="1"/>
          </p:cNvSpPr>
          <p:nvPr/>
        </p:nvSpPr>
        <p:spPr bwMode="auto">
          <a:xfrm>
            <a:off x="6659563" y="2492375"/>
            <a:ext cx="43180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hu-HU" sz="1400"/>
              <a:t>4</a:t>
            </a:r>
          </a:p>
          <a:p>
            <a:pPr algn="ctr">
              <a:spcBef>
                <a:spcPct val="50000"/>
              </a:spcBef>
            </a:pPr>
            <a:r>
              <a:rPr lang="hu-HU" sz="1400"/>
              <a:t>2</a:t>
            </a:r>
            <a:r>
              <a:rPr lang="hu-HU" sz="1400" baseline="30000"/>
              <a:t>2</a:t>
            </a:r>
          </a:p>
          <a:p>
            <a:pPr>
              <a:spcBef>
                <a:spcPct val="50000"/>
              </a:spcBef>
            </a:pPr>
            <a:endParaRPr lang="hu-HU" sz="1600" baseline="30000"/>
          </a:p>
        </p:txBody>
      </p:sp>
      <p:sp>
        <p:nvSpPr>
          <p:cNvPr id="7183" name="Text Box 15"/>
          <p:cNvSpPr txBox="1">
            <a:spLocks noChangeAspect="1" noChangeArrowheads="1"/>
          </p:cNvSpPr>
          <p:nvPr/>
        </p:nvSpPr>
        <p:spPr bwMode="auto">
          <a:xfrm>
            <a:off x="6227763" y="2492375"/>
            <a:ext cx="43180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hu-HU" sz="1400"/>
              <a:t>8</a:t>
            </a:r>
          </a:p>
          <a:p>
            <a:pPr algn="ctr">
              <a:spcBef>
                <a:spcPct val="50000"/>
              </a:spcBef>
            </a:pPr>
            <a:r>
              <a:rPr lang="hu-HU" sz="1400"/>
              <a:t>2</a:t>
            </a:r>
            <a:r>
              <a:rPr lang="hu-HU" sz="1400" baseline="30000"/>
              <a:t>3</a:t>
            </a:r>
          </a:p>
          <a:p>
            <a:pPr>
              <a:spcBef>
                <a:spcPct val="50000"/>
              </a:spcBef>
            </a:pPr>
            <a:endParaRPr lang="hu-HU" sz="1600" baseline="30000"/>
          </a:p>
        </p:txBody>
      </p:sp>
      <p:sp>
        <p:nvSpPr>
          <p:cNvPr id="7184" name="Text Box 16"/>
          <p:cNvSpPr txBox="1">
            <a:spLocks noChangeAspect="1" noChangeArrowheads="1"/>
          </p:cNvSpPr>
          <p:nvPr/>
        </p:nvSpPr>
        <p:spPr bwMode="auto">
          <a:xfrm>
            <a:off x="5867400" y="2492375"/>
            <a:ext cx="43180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hu-HU" sz="1400"/>
              <a:t>16</a:t>
            </a:r>
          </a:p>
          <a:p>
            <a:pPr algn="ctr">
              <a:spcBef>
                <a:spcPct val="50000"/>
              </a:spcBef>
            </a:pPr>
            <a:r>
              <a:rPr lang="hu-HU" sz="1400"/>
              <a:t>2</a:t>
            </a:r>
            <a:r>
              <a:rPr lang="hu-HU" sz="1400" baseline="30000"/>
              <a:t>4</a:t>
            </a:r>
          </a:p>
          <a:p>
            <a:pPr>
              <a:spcBef>
                <a:spcPct val="50000"/>
              </a:spcBef>
            </a:pPr>
            <a:endParaRPr lang="hu-HU" sz="1600" baseline="30000"/>
          </a:p>
        </p:txBody>
      </p:sp>
      <p:sp>
        <p:nvSpPr>
          <p:cNvPr id="7185" name="Text Box 17"/>
          <p:cNvSpPr txBox="1">
            <a:spLocks noChangeAspect="1" noChangeArrowheads="1"/>
          </p:cNvSpPr>
          <p:nvPr/>
        </p:nvSpPr>
        <p:spPr bwMode="auto">
          <a:xfrm>
            <a:off x="5435600" y="2492375"/>
            <a:ext cx="43180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hu-HU" sz="1400"/>
              <a:t>32</a:t>
            </a:r>
          </a:p>
          <a:p>
            <a:pPr algn="ctr">
              <a:spcBef>
                <a:spcPct val="50000"/>
              </a:spcBef>
            </a:pPr>
            <a:r>
              <a:rPr lang="hu-HU" sz="1400"/>
              <a:t>2</a:t>
            </a:r>
            <a:r>
              <a:rPr lang="hu-HU" sz="1400" baseline="30000"/>
              <a:t>5</a:t>
            </a:r>
          </a:p>
          <a:p>
            <a:pPr>
              <a:spcBef>
                <a:spcPct val="50000"/>
              </a:spcBef>
            </a:pPr>
            <a:endParaRPr lang="hu-HU" sz="1600" baseline="30000"/>
          </a:p>
        </p:txBody>
      </p:sp>
      <p:sp>
        <p:nvSpPr>
          <p:cNvPr id="7186" name="Text Box 18"/>
          <p:cNvSpPr txBox="1">
            <a:spLocks noChangeAspect="1" noChangeArrowheads="1"/>
          </p:cNvSpPr>
          <p:nvPr/>
        </p:nvSpPr>
        <p:spPr bwMode="auto">
          <a:xfrm>
            <a:off x="5076825" y="2492375"/>
            <a:ext cx="43180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hu-HU" sz="1400"/>
              <a:t>64</a:t>
            </a:r>
          </a:p>
          <a:p>
            <a:pPr algn="ctr">
              <a:spcBef>
                <a:spcPct val="50000"/>
              </a:spcBef>
            </a:pPr>
            <a:r>
              <a:rPr lang="hu-HU" sz="1400"/>
              <a:t>2</a:t>
            </a:r>
            <a:r>
              <a:rPr lang="hu-HU" sz="1400" baseline="30000"/>
              <a:t>6</a:t>
            </a:r>
          </a:p>
          <a:p>
            <a:pPr>
              <a:spcBef>
                <a:spcPct val="50000"/>
              </a:spcBef>
            </a:pPr>
            <a:endParaRPr lang="hu-HU" sz="1600" baseline="30000"/>
          </a:p>
        </p:txBody>
      </p:sp>
      <p:sp>
        <p:nvSpPr>
          <p:cNvPr id="7187" name="Text Box 19"/>
          <p:cNvSpPr txBox="1">
            <a:spLocks noChangeAspect="1" noChangeArrowheads="1"/>
          </p:cNvSpPr>
          <p:nvPr/>
        </p:nvSpPr>
        <p:spPr bwMode="auto">
          <a:xfrm>
            <a:off x="4643438" y="2492375"/>
            <a:ext cx="574675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hu-HU" sz="1400"/>
              <a:t>128</a:t>
            </a:r>
          </a:p>
          <a:p>
            <a:pPr algn="ctr">
              <a:spcBef>
                <a:spcPct val="50000"/>
              </a:spcBef>
            </a:pPr>
            <a:r>
              <a:rPr lang="hu-HU" sz="1400"/>
              <a:t>2</a:t>
            </a:r>
            <a:r>
              <a:rPr lang="hu-HU" sz="1400" baseline="30000"/>
              <a:t>7</a:t>
            </a:r>
          </a:p>
          <a:p>
            <a:pPr>
              <a:spcBef>
                <a:spcPct val="50000"/>
              </a:spcBef>
            </a:pPr>
            <a:endParaRPr lang="hu-HU" sz="1600" baseline="30000"/>
          </a:p>
        </p:txBody>
      </p:sp>
      <p:sp>
        <p:nvSpPr>
          <p:cNvPr id="7188" name="Text Box 20"/>
          <p:cNvSpPr txBox="1">
            <a:spLocks noChangeAspect="1" noChangeArrowheads="1"/>
          </p:cNvSpPr>
          <p:nvPr/>
        </p:nvSpPr>
        <p:spPr bwMode="auto">
          <a:xfrm>
            <a:off x="4211638" y="2492375"/>
            <a:ext cx="576262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hu-HU" sz="1400"/>
              <a:t>256</a:t>
            </a:r>
          </a:p>
          <a:p>
            <a:pPr algn="ctr">
              <a:spcBef>
                <a:spcPct val="50000"/>
              </a:spcBef>
            </a:pPr>
            <a:r>
              <a:rPr lang="hu-HU" sz="1400"/>
              <a:t>2</a:t>
            </a:r>
            <a:r>
              <a:rPr lang="hu-HU" sz="1400" baseline="30000"/>
              <a:t>8</a:t>
            </a:r>
          </a:p>
          <a:p>
            <a:pPr>
              <a:spcBef>
                <a:spcPct val="50000"/>
              </a:spcBef>
            </a:pPr>
            <a:endParaRPr lang="hu-HU" sz="1600" baseline="30000"/>
          </a:p>
        </p:txBody>
      </p:sp>
      <p:sp>
        <p:nvSpPr>
          <p:cNvPr id="7190" name="Text Box 22"/>
          <p:cNvSpPr txBox="1">
            <a:spLocks noChangeAspect="1" noChangeArrowheads="1"/>
          </p:cNvSpPr>
          <p:nvPr/>
        </p:nvSpPr>
        <p:spPr bwMode="auto">
          <a:xfrm>
            <a:off x="3779838" y="2492375"/>
            <a:ext cx="576262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hu-HU" sz="1400"/>
              <a:t>512</a:t>
            </a:r>
          </a:p>
          <a:p>
            <a:pPr algn="ctr">
              <a:spcBef>
                <a:spcPct val="50000"/>
              </a:spcBef>
            </a:pPr>
            <a:r>
              <a:rPr lang="hu-HU" sz="1400"/>
              <a:t>2</a:t>
            </a:r>
            <a:r>
              <a:rPr lang="hu-HU" sz="1400" baseline="30000"/>
              <a:t>9</a:t>
            </a:r>
          </a:p>
          <a:p>
            <a:pPr>
              <a:spcBef>
                <a:spcPct val="50000"/>
              </a:spcBef>
            </a:pPr>
            <a:endParaRPr lang="hu-HU" sz="1600" baseline="30000"/>
          </a:p>
        </p:txBody>
      </p:sp>
      <p:sp>
        <p:nvSpPr>
          <p:cNvPr id="7191" name="Text Box 23"/>
          <p:cNvSpPr txBox="1">
            <a:spLocks noChangeAspect="1" noChangeArrowheads="1"/>
          </p:cNvSpPr>
          <p:nvPr/>
        </p:nvSpPr>
        <p:spPr bwMode="auto">
          <a:xfrm>
            <a:off x="3132138" y="2492375"/>
            <a:ext cx="792162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hu-HU" sz="1400"/>
              <a:t>1024</a:t>
            </a:r>
          </a:p>
          <a:p>
            <a:pPr algn="ctr">
              <a:spcBef>
                <a:spcPct val="50000"/>
              </a:spcBef>
            </a:pPr>
            <a:r>
              <a:rPr lang="hu-HU" sz="1400"/>
              <a:t>2</a:t>
            </a:r>
            <a:r>
              <a:rPr lang="hu-HU" sz="1400" baseline="30000"/>
              <a:t>10</a:t>
            </a:r>
          </a:p>
          <a:p>
            <a:pPr>
              <a:spcBef>
                <a:spcPct val="50000"/>
              </a:spcBef>
            </a:pPr>
            <a:endParaRPr lang="hu-HU" sz="1600" baseline="30000"/>
          </a:p>
        </p:txBody>
      </p:sp>
      <p:sp>
        <p:nvSpPr>
          <p:cNvPr id="21" name="Szövegdoboz 20"/>
          <p:cNvSpPr txBox="1"/>
          <p:nvPr/>
        </p:nvSpPr>
        <p:spPr>
          <a:xfrm>
            <a:off x="7889188" y="384919"/>
            <a:ext cx="715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>
                <a:solidFill>
                  <a:srgbClr val="6E2500"/>
                </a:solidFill>
                <a:sym typeface="Symbol"/>
              </a:rPr>
              <a:t> </a:t>
            </a:r>
            <a:r>
              <a:rPr lang="hu-HU" sz="1400" dirty="0">
                <a:solidFill>
                  <a:srgbClr val="6E2500"/>
                </a:solidFill>
              </a:rPr>
              <a:t>SNJ</a:t>
            </a:r>
          </a:p>
        </p:txBody>
      </p:sp>
      <p:sp>
        <p:nvSpPr>
          <p:cNvPr id="22" name="Szövegdoboz 21"/>
          <p:cNvSpPr txBox="1"/>
          <p:nvPr/>
        </p:nvSpPr>
        <p:spPr>
          <a:xfrm>
            <a:off x="539552" y="332656"/>
            <a:ext cx="3028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EAEAB2"/>
                </a:solidFill>
              </a:rPr>
              <a:t>Az informatika általános fogalmai</a:t>
            </a:r>
            <a:endParaRPr lang="hu-HU" sz="1400" dirty="0"/>
          </a:p>
        </p:txBody>
      </p:sp>
      <p:cxnSp>
        <p:nvCxnSpPr>
          <p:cNvPr id="19" name="Egyenes összekötő 18"/>
          <p:cNvCxnSpPr/>
          <p:nvPr/>
        </p:nvCxnSpPr>
        <p:spPr>
          <a:xfrm>
            <a:off x="539552" y="620688"/>
            <a:ext cx="7992888" cy="0"/>
          </a:xfrm>
          <a:prstGeom prst="line">
            <a:avLst/>
          </a:prstGeom>
          <a:ln>
            <a:solidFill>
              <a:srgbClr val="6E2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9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3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71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71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7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7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7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7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7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71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71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71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0" grpId="0"/>
      <p:bldP spid="7181" grpId="0"/>
      <p:bldP spid="7182" grpId="0"/>
      <p:bldP spid="7183" grpId="0"/>
      <p:bldP spid="7184" grpId="0"/>
      <p:bldP spid="7185" grpId="0"/>
      <p:bldP spid="7186" grpId="0"/>
      <p:bldP spid="7187" grpId="0"/>
      <p:bldP spid="7188" grpId="0"/>
      <p:bldP spid="7190" grpId="0"/>
      <p:bldP spid="71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981075"/>
            <a:ext cx="8713787" cy="4897438"/>
          </a:xfrm>
        </p:spPr>
        <p:txBody>
          <a:bodyPr/>
          <a:lstStyle/>
          <a:p>
            <a:pPr algn="l"/>
            <a:r>
              <a:rPr lang="hu-HU" sz="1600" b="1" u="sng" dirty="0"/>
              <a:t>Kommunikáció:</a:t>
            </a:r>
            <a:r>
              <a:rPr lang="hu-HU" sz="1600" dirty="0"/>
              <a:t> Az információ továbbítása. </a:t>
            </a:r>
          </a:p>
          <a:p>
            <a:pPr algn="l"/>
            <a:endParaRPr lang="hu-HU" sz="1600" dirty="0"/>
          </a:p>
          <a:p>
            <a:pPr algn="l"/>
            <a:r>
              <a:rPr lang="hu-HU" sz="1800" b="1" u="sng" dirty="0"/>
              <a:t>A kommunikáció általános modellje:</a:t>
            </a:r>
          </a:p>
        </p:txBody>
      </p:sp>
      <p:grpSp>
        <p:nvGrpSpPr>
          <p:cNvPr id="6149" name="Group 5"/>
          <p:cNvGrpSpPr>
            <a:grpSpLocks/>
          </p:cNvGrpSpPr>
          <p:nvPr/>
        </p:nvGrpSpPr>
        <p:grpSpPr bwMode="auto">
          <a:xfrm>
            <a:off x="825372" y="2205038"/>
            <a:ext cx="2019056" cy="2880146"/>
            <a:chOff x="340" y="1389"/>
            <a:chExt cx="1497" cy="2091"/>
          </a:xfrm>
        </p:grpSpPr>
        <p:grpSp>
          <p:nvGrpSpPr>
            <p:cNvPr id="6150" name="Group 6"/>
            <p:cNvGrpSpPr>
              <a:grpSpLocks/>
            </p:cNvGrpSpPr>
            <p:nvPr/>
          </p:nvGrpSpPr>
          <p:grpSpPr bwMode="auto">
            <a:xfrm>
              <a:off x="340" y="1389"/>
              <a:ext cx="1497" cy="1497"/>
              <a:chOff x="249" y="1344"/>
              <a:chExt cx="1497" cy="1497"/>
            </a:xfrm>
          </p:grpSpPr>
          <p:grpSp>
            <p:nvGrpSpPr>
              <p:cNvPr id="6151" name="Group 7"/>
              <p:cNvGrpSpPr>
                <a:grpSpLocks/>
              </p:cNvGrpSpPr>
              <p:nvPr/>
            </p:nvGrpSpPr>
            <p:grpSpPr bwMode="auto">
              <a:xfrm>
                <a:off x="249" y="1344"/>
                <a:ext cx="1497" cy="1497"/>
                <a:chOff x="113" y="1117"/>
                <a:chExt cx="1497" cy="1497"/>
              </a:xfrm>
            </p:grpSpPr>
            <p:sp>
              <p:nvSpPr>
                <p:cNvPr id="6152" name="Oval 8"/>
                <p:cNvSpPr>
                  <a:spLocks noChangeArrowheads="1"/>
                </p:cNvSpPr>
                <p:nvPr/>
              </p:nvSpPr>
              <p:spPr bwMode="auto">
                <a:xfrm>
                  <a:off x="113" y="1117"/>
                  <a:ext cx="1497" cy="1497"/>
                </a:xfrm>
                <a:prstGeom prst="ellipse">
                  <a:avLst/>
                </a:prstGeom>
                <a:solidFill>
                  <a:srgbClr val="EAEAB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6153" name="Line 9"/>
                <p:cNvSpPr>
                  <a:spLocks noChangeShapeType="1"/>
                </p:cNvSpPr>
                <p:nvPr/>
              </p:nvSpPr>
              <p:spPr bwMode="auto">
                <a:xfrm>
                  <a:off x="884" y="1117"/>
                  <a:ext cx="0" cy="149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6154" name="Line 10"/>
                <p:cNvSpPr>
                  <a:spLocks noChangeShapeType="1"/>
                </p:cNvSpPr>
                <p:nvPr/>
              </p:nvSpPr>
              <p:spPr bwMode="auto">
                <a:xfrm>
                  <a:off x="113" y="1842"/>
                  <a:ext cx="149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6155" name="Line 11"/>
                <p:cNvSpPr>
                  <a:spLocks noChangeShapeType="1"/>
                </p:cNvSpPr>
                <p:nvPr/>
              </p:nvSpPr>
              <p:spPr bwMode="auto">
                <a:xfrm>
                  <a:off x="431" y="1661"/>
                  <a:ext cx="0" cy="49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6156" name="Line 12"/>
                <p:cNvSpPr>
                  <a:spLocks noChangeShapeType="1"/>
                </p:cNvSpPr>
                <p:nvPr/>
              </p:nvSpPr>
              <p:spPr bwMode="auto">
                <a:xfrm>
                  <a:off x="703" y="2341"/>
                  <a:ext cx="40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hu-HU"/>
                </a:p>
              </p:txBody>
            </p:sp>
          </p:grpSp>
          <p:sp>
            <p:nvSpPr>
              <p:cNvPr id="6157" name="Text Box 13"/>
              <p:cNvSpPr txBox="1">
                <a:spLocks noChangeArrowheads="1"/>
              </p:cNvSpPr>
              <p:nvPr/>
            </p:nvSpPr>
            <p:spPr bwMode="auto">
              <a:xfrm>
                <a:off x="340" y="1517"/>
                <a:ext cx="1404" cy="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hu-HU" sz="1400" b="1" dirty="0">
                    <a:solidFill>
                      <a:srgbClr val="6E2500"/>
                    </a:solidFill>
                  </a:rPr>
                  <a:t>Elküldendő</a:t>
                </a:r>
              </a:p>
              <a:p>
                <a:r>
                  <a:rPr lang="hu-HU" sz="1400" b="1" dirty="0">
                    <a:solidFill>
                      <a:srgbClr val="6E2500"/>
                    </a:solidFill>
                  </a:rPr>
                  <a:t>adat</a:t>
                </a:r>
                <a:r>
                  <a:rPr lang="hu-HU" sz="1400" dirty="0"/>
                  <a:t>             Fogadás</a:t>
                </a:r>
              </a:p>
            </p:txBody>
          </p:sp>
          <p:sp>
            <p:nvSpPr>
              <p:cNvPr id="6158" name="Text Box 14"/>
              <p:cNvSpPr txBox="1">
                <a:spLocks noChangeArrowheads="1"/>
              </p:cNvSpPr>
              <p:nvPr/>
            </p:nvSpPr>
            <p:spPr bwMode="auto">
              <a:xfrm>
                <a:off x="418" y="2386"/>
                <a:ext cx="116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hu-HU" sz="1400"/>
                  <a:t>Kódolás       Elküldés</a:t>
                </a:r>
              </a:p>
            </p:txBody>
          </p:sp>
        </p:grpSp>
        <p:sp>
          <p:nvSpPr>
            <p:cNvPr id="6159" name="Text Box 15"/>
            <p:cNvSpPr txBox="1">
              <a:spLocks noChangeArrowheads="1"/>
            </p:cNvSpPr>
            <p:nvPr/>
          </p:nvSpPr>
          <p:spPr bwMode="auto">
            <a:xfrm>
              <a:off x="521" y="3249"/>
              <a:ext cx="10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/>
                <a:t>Üzenetet küldő</a:t>
              </a:r>
            </a:p>
          </p:txBody>
        </p:sp>
      </p:grpSp>
      <p:grpSp>
        <p:nvGrpSpPr>
          <p:cNvPr id="6180" name="Group 36"/>
          <p:cNvGrpSpPr>
            <a:grpSpLocks/>
          </p:cNvGrpSpPr>
          <p:nvPr/>
        </p:nvGrpSpPr>
        <p:grpSpPr bwMode="auto">
          <a:xfrm>
            <a:off x="6513385" y="2205038"/>
            <a:ext cx="2019055" cy="2880146"/>
            <a:chOff x="3923" y="1389"/>
            <a:chExt cx="1497" cy="2091"/>
          </a:xfrm>
        </p:grpSpPr>
        <p:grpSp>
          <p:nvGrpSpPr>
            <p:cNvPr id="6181" name="Group 37"/>
            <p:cNvGrpSpPr>
              <a:grpSpLocks/>
            </p:cNvGrpSpPr>
            <p:nvPr/>
          </p:nvGrpSpPr>
          <p:grpSpPr bwMode="auto">
            <a:xfrm>
              <a:off x="3923" y="1389"/>
              <a:ext cx="1497" cy="1497"/>
              <a:chOff x="3923" y="1389"/>
              <a:chExt cx="1497" cy="1497"/>
            </a:xfrm>
          </p:grpSpPr>
          <p:sp>
            <p:nvSpPr>
              <p:cNvPr id="6182" name="Oval 38"/>
              <p:cNvSpPr>
                <a:spLocks noChangeArrowheads="1"/>
              </p:cNvSpPr>
              <p:nvPr/>
            </p:nvSpPr>
            <p:spPr bwMode="auto">
              <a:xfrm>
                <a:off x="3923" y="1389"/>
                <a:ext cx="1497" cy="1497"/>
              </a:xfrm>
              <a:prstGeom prst="ellipse">
                <a:avLst/>
              </a:prstGeom>
              <a:solidFill>
                <a:srgbClr val="EAEAB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hu-HU"/>
              </a:p>
            </p:txBody>
          </p:sp>
          <p:sp>
            <p:nvSpPr>
              <p:cNvPr id="6183" name="Line 39"/>
              <p:cNvSpPr>
                <a:spLocks noChangeShapeType="1"/>
              </p:cNvSpPr>
              <p:nvPr/>
            </p:nvSpPr>
            <p:spPr bwMode="auto">
              <a:xfrm>
                <a:off x="4694" y="1389"/>
                <a:ext cx="0" cy="14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184" name="Line 40"/>
              <p:cNvSpPr>
                <a:spLocks noChangeShapeType="1"/>
              </p:cNvSpPr>
              <p:nvPr/>
            </p:nvSpPr>
            <p:spPr bwMode="auto">
              <a:xfrm>
                <a:off x="3923" y="2114"/>
                <a:ext cx="149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185" name="Line 41"/>
              <p:cNvSpPr>
                <a:spLocks noChangeShapeType="1"/>
              </p:cNvSpPr>
              <p:nvPr/>
            </p:nvSpPr>
            <p:spPr bwMode="auto">
              <a:xfrm flipV="1">
                <a:off x="5239" y="1933"/>
                <a:ext cx="0" cy="4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186" name="Line 42"/>
              <p:cNvSpPr>
                <a:spLocks noChangeShapeType="1"/>
              </p:cNvSpPr>
              <p:nvPr/>
            </p:nvSpPr>
            <p:spPr bwMode="auto">
              <a:xfrm>
                <a:off x="4468" y="2568"/>
                <a:ext cx="4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187" name="Line 43"/>
              <p:cNvSpPr>
                <a:spLocks noChangeShapeType="1"/>
              </p:cNvSpPr>
              <p:nvPr/>
            </p:nvSpPr>
            <p:spPr bwMode="auto">
              <a:xfrm flipH="1">
                <a:off x="4468" y="1661"/>
                <a:ext cx="40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188" name="Text Box 44"/>
              <p:cNvSpPr txBox="1">
                <a:spLocks noChangeArrowheads="1"/>
              </p:cNvSpPr>
              <p:nvPr/>
            </p:nvSpPr>
            <p:spPr bwMode="auto">
              <a:xfrm>
                <a:off x="4047" y="2386"/>
                <a:ext cx="1295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hu-HU" sz="1400"/>
                  <a:t>Fogadás       Dekódolás</a:t>
                </a:r>
              </a:p>
            </p:txBody>
          </p:sp>
          <p:sp>
            <p:nvSpPr>
              <p:cNvPr id="6189" name="Text Box 45"/>
              <p:cNvSpPr txBox="1">
                <a:spLocks noChangeArrowheads="1"/>
              </p:cNvSpPr>
              <p:nvPr/>
            </p:nvSpPr>
            <p:spPr bwMode="auto">
              <a:xfrm>
                <a:off x="4014" y="1661"/>
                <a:ext cx="1308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hu-HU" sz="1400"/>
                  <a:t>Cselekvés,</a:t>
                </a:r>
              </a:p>
              <a:p>
                <a:r>
                  <a:rPr lang="hu-HU" sz="1400"/>
                  <a:t>visszajelzés    </a:t>
                </a:r>
                <a:r>
                  <a:rPr lang="hu-HU" sz="1400" b="1">
                    <a:solidFill>
                      <a:srgbClr val="6E2500"/>
                    </a:solidFill>
                  </a:rPr>
                  <a:t>Vett adat</a:t>
                </a:r>
              </a:p>
            </p:txBody>
          </p:sp>
          <p:sp>
            <p:nvSpPr>
              <p:cNvPr id="6190" name="Text Box 46"/>
              <p:cNvSpPr txBox="1">
                <a:spLocks noChangeArrowheads="1"/>
              </p:cNvSpPr>
              <p:nvPr/>
            </p:nvSpPr>
            <p:spPr bwMode="auto">
              <a:xfrm>
                <a:off x="4195" y="1661"/>
                <a:ext cx="73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</p:grpSp>
        <p:sp>
          <p:nvSpPr>
            <p:cNvPr id="6191" name="Text Box 47"/>
            <p:cNvSpPr txBox="1">
              <a:spLocks noChangeArrowheads="1"/>
            </p:cNvSpPr>
            <p:nvPr/>
          </p:nvSpPr>
          <p:spPr bwMode="auto">
            <a:xfrm>
              <a:off x="4195" y="3249"/>
              <a:ext cx="10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/>
                <a:t>Üzenetet vevő</a:t>
              </a:r>
            </a:p>
          </p:txBody>
        </p:sp>
      </p:grpSp>
      <p:grpSp>
        <p:nvGrpSpPr>
          <p:cNvPr id="6160" name="Group 16"/>
          <p:cNvGrpSpPr>
            <a:grpSpLocks/>
          </p:cNvGrpSpPr>
          <p:nvPr/>
        </p:nvGrpSpPr>
        <p:grpSpPr bwMode="auto">
          <a:xfrm>
            <a:off x="2841498" y="2781300"/>
            <a:ext cx="3363744" cy="2622572"/>
            <a:chOff x="1610" y="1752"/>
            <a:chExt cx="2494" cy="1904"/>
          </a:xfrm>
        </p:grpSpPr>
        <p:grpSp>
          <p:nvGrpSpPr>
            <p:cNvPr id="6161" name="Group 17"/>
            <p:cNvGrpSpPr>
              <a:grpSpLocks/>
            </p:cNvGrpSpPr>
            <p:nvPr/>
          </p:nvGrpSpPr>
          <p:grpSpPr bwMode="auto">
            <a:xfrm>
              <a:off x="1610" y="1752"/>
              <a:ext cx="2494" cy="728"/>
              <a:chOff x="1565" y="1751"/>
              <a:chExt cx="2494" cy="728"/>
            </a:xfrm>
          </p:grpSpPr>
          <p:grpSp>
            <p:nvGrpSpPr>
              <p:cNvPr id="6162" name="Group 18"/>
              <p:cNvGrpSpPr>
                <a:grpSpLocks/>
              </p:cNvGrpSpPr>
              <p:nvPr/>
            </p:nvGrpSpPr>
            <p:grpSpPr bwMode="auto">
              <a:xfrm>
                <a:off x="1565" y="1751"/>
                <a:ext cx="2494" cy="726"/>
                <a:chOff x="1565" y="1751"/>
                <a:chExt cx="2494" cy="726"/>
              </a:xfrm>
            </p:grpSpPr>
            <p:sp>
              <p:nvSpPr>
                <p:cNvPr id="6163" name="Line 19"/>
                <p:cNvSpPr>
                  <a:spLocks noChangeShapeType="1"/>
                </p:cNvSpPr>
                <p:nvPr/>
              </p:nvSpPr>
              <p:spPr bwMode="auto">
                <a:xfrm>
                  <a:off x="1655" y="2387"/>
                  <a:ext cx="63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6164" name="Rectangle 20"/>
                <p:cNvSpPr>
                  <a:spLocks noChangeArrowheads="1"/>
                </p:cNvSpPr>
                <p:nvPr/>
              </p:nvSpPr>
              <p:spPr bwMode="auto">
                <a:xfrm>
                  <a:off x="2109" y="1751"/>
                  <a:ext cx="1542" cy="72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6166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1565" y="1842"/>
                  <a:ext cx="6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6167" name="Line 23"/>
                <p:cNvSpPr>
                  <a:spLocks noChangeShapeType="1"/>
                </p:cNvSpPr>
                <p:nvPr/>
              </p:nvSpPr>
              <p:spPr bwMode="auto">
                <a:xfrm>
                  <a:off x="3424" y="2341"/>
                  <a:ext cx="63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6168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3379" y="1842"/>
                  <a:ext cx="6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hu-HU"/>
                </a:p>
              </p:txBody>
            </p:sp>
          </p:grpSp>
          <p:grpSp>
            <p:nvGrpSpPr>
              <p:cNvPr id="6169" name="Group 25"/>
              <p:cNvGrpSpPr>
                <a:grpSpLocks/>
              </p:cNvGrpSpPr>
              <p:nvPr/>
            </p:nvGrpSpPr>
            <p:grpSpPr bwMode="auto">
              <a:xfrm>
                <a:off x="1565" y="1752"/>
                <a:ext cx="2494" cy="727"/>
                <a:chOff x="1565" y="1752"/>
                <a:chExt cx="2494" cy="727"/>
              </a:xfrm>
            </p:grpSpPr>
            <p:sp>
              <p:nvSpPr>
                <p:cNvPr id="6170" name="Rectangle 26"/>
                <p:cNvSpPr>
                  <a:spLocks noChangeArrowheads="1"/>
                </p:cNvSpPr>
                <p:nvPr/>
              </p:nvSpPr>
              <p:spPr bwMode="auto">
                <a:xfrm>
                  <a:off x="2109" y="1753"/>
                  <a:ext cx="1542" cy="72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grpSp>
              <p:nvGrpSpPr>
                <p:cNvPr id="6172" name="Group 28"/>
                <p:cNvGrpSpPr>
                  <a:grpSpLocks/>
                </p:cNvGrpSpPr>
                <p:nvPr/>
              </p:nvGrpSpPr>
              <p:grpSpPr bwMode="auto">
                <a:xfrm>
                  <a:off x="1565" y="1752"/>
                  <a:ext cx="2494" cy="726"/>
                  <a:chOff x="1565" y="1751"/>
                  <a:chExt cx="2494" cy="726"/>
                </a:xfrm>
              </p:grpSpPr>
              <p:sp>
                <p:nvSpPr>
                  <p:cNvPr id="617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1655" y="2387"/>
                    <a:ext cx="63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hu-HU"/>
                  </a:p>
                </p:txBody>
              </p:sp>
              <p:sp>
                <p:nvSpPr>
                  <p:cNvPr id="6174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2109" y="1751"/>
                    <a:ext cx="1542" cy="72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6175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88" y="1790"/>
                    <a:ext cx="1388" cy="67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hu-HU" dirty="0"/>
                      <a:t>Elküldött-megérkezett</a:t>
                    </a:r>
                  </a:p>
                  <a:p>
                    <a:pPr algn="ctr"/>
                    <a:r>
                      <a:rPr lang="hu-HU" dirty="0"/>
                      <a:t>ÜZENET</a:t>
                    </a:r>
                  </a:p>
                </p:txBody>
              </p:sp>
              <p:sp>
                <p:nvSpPr>
                  <p:cNvPr id="6176" name="Line 3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65" y="1842"/>
                    <a:ext cx="6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hu-HU"/>
                  </a:p>
                </p:txBody>
              </p:sp>
              <p:sp>
                <p:nvSpPr>
                  <p:cNvPr id="6177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3424" y="2341"/>
                    <a:ext cx="63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hu-HU"/>
                  </a:p>
                </p:txBody>
              </p:sp>
              <p:sp>
                <p:nvSpPr>
                  <p:cNvPr id="6178" name="Line 3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379" y="1842"/>
                    <a:ext cx="6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hu-HU"/>
                  </a:p>
                </p:txBody>
              </p:sp>
            </p:grpSp>
          </p:grpSp>
        </p:grpSp>
        <p:sp>
          <p:nvSpPr>
            <p:cNvPr id="6179" name="Text Box 35"/>
            <p:cNvSpPr txBox="1">
              <a:spLocks noChangeArrowheads="1"/>
            </p:cNvSpPr>
            <p:nvPr/>
          </p:nvSpPr>
          <p:spPr bwMode="auto">
            <a:xfrm>
              <a:off x="2472" y="3249"/>
              <a:ext cx="911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hu-HU" dirty="0"/>
                <a:t>CSATORNA</a:t>
              </a:r>
              <a:br>
                <a:rPr lang="hu-HU" dirty="0"/>
              </a:br>
              <a:r>
                <a:rPr lang="hu-HU" dirty="0"/>
                <a:t>ZAJ</a:t>
              </a:r>
            </a:p>
          </p:txBody>
        </p:sp>
      </p:grpSp>
      <p:sp>
        <p:nvSpPr>
          <p:cNvPr id="50" name="Szövegdoboz 49"/>
          <p:cNvSpPr txBox="1"/>
          <p:nvPr/>
        </p:nvSpPr>
        <p:spPr>
          <a:xfrm>
            <a:off x="7889188" y="384919"/>
            <a:ext cx="715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>
                <a:solidFill>
                  <a:srgbClr val="6E2500"/>
                </a:solidFill>
                <a:sym typeface="Symbol"/>
              </a:rPr>
              <a:t> </a:t>
            </a:r>
            <a:r>
              <a:rPr lang="hu-HU" sz="1400" dirty="0">
                <a:solidFill>
                  <a:srgbClr val="6E2500"/>
                </a:solidFill>
              </a:rPr>
              <a:t>SNJ</a:t>
            </a:r>
          </a:p>
        </p:txBody>
      </p:sp>
      <p:sp>
        <p:nvSpPr>
          <p:cNvPr id="51" name="Szövegdoboz 50"/>
          <p:cNvSpPr txBox="1"/>
          <p:nvPr/>
        </p:nvSpPr>
        <p:spPr>
          <a:xfrm>
            <a:off x="539552" y="332656"/>
            <a:ext cx="3028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EAEAB2"/>
                </a:solidFill>
              </a:rPr>
              <a:t>Az informatika általános fogalmai</a:t>
            </a:r>
            <a:endParaRPr lang="hu-HU" sz="1400" dirty="0"/>
          </a:p>
        </p:txBody>
      </p:sp>
      <p:sp>
        <p:nvSpPr>
          <p:cNvPr id="2" name="Téglalap 1"/>
          <p:cNvSpPr/>
          <p:nvPr/>
        </p:nvSpPr>
        <p:spPr>
          <a:xfrm>
            <a:off x="350613" y="5589240"/>
            <a:ext cx="852894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b="1" u="sng" dirty="0"/>
              <a:t>Kommunikáció fajtái:</a:t>
            </a:r>
            <a:endParaRPr lang="hu-HU" sz="1600" dirty="0"/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hu-HU" sz="1600" dirty="0">
                <a:latin typeface="+mn-lt"/>
              </a:rPr>
              <a:t> egyirányú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hu-HU" sz="1600" dirty="0">
                <a:latin typeface="+mn-lt"/>
              </a:rPr>
              <a:t> kétirányú (azon belül egyidejű és késleltetett) </a:t>
            </a:r>
          </a:p>
        </p:txBody>
      </p:sp>
      <p:cxnSp>
        <p:nvCxnSpPr>
          <p:cNvPr id="47" name="Egyenes összekötő 46"/>
          <p:cNvCxnSpPr/>
          <p:nvPr/>
        </p:nvCxnSpPr>
        <p:spPr>
          <a:xfrm>
            <a:off x="539552" y="620688"/>
            <a:ext cx="7992888" cy="0"/>
          </a:xfrm>
          <a:prstGeom prst="line">
            <a:avLst/>
          </a:prstGeom>
          <a:ln>
            <a:solidFill>
              <a:srgbClr val="6E2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1340768"/>
            <a:ext cx="8713787" cy="4465390"/>
          </a:xfrm>
        </p:spPr>
        <p:txBody>
          <a:bodyPr/>
          <a:lstStyle/>
          <a:p>
            <a:pPr marL="609600" indent="-609600" algn="l"/>
            <a:endParaRPr lang="hu-HU" sz="1800" b="1" u="sng" dirty="0"/>
          </a:p>
          <a:p>
            <a:pPr marL="609600" indent="-609600" algn="l"/>
            <a:endParaRPr lang="hu-HU" sz="1600" dirty="0"/>
          </a:p>
        </p:txBody>
      </p:sp>
      <p:graphicFrame>
        <p:nvGraphicFramePr>
          <p:cNvPr id="9412" name="Group 196"/>
          <p:cNvGraphicFramePr>
            <a:graphicFrameLocks noGrp="1"/>
          </p:cNvGraphicFramePr>
          <p:nvPr/>
        </p:nvGraphicFramePr>
        <p:xfrm>
          <a:off x="1115616" y="2276872"/>
          <a:ext cx="6840760" cy="3744639"/>
        </p:xfrm>
        <a:graphic>
          <a:graphicData uri="http://schemas.openxmlformats.org/drawingml/2006/table">
            <a:tbl>
              <a:tblPr/>
              <a:tblGrid>
                <a:gridCol w="970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9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47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47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5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58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204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64000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4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byte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3000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04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04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398" name="Text Box 182"/>
          <p:cNvSpPr txBox="1">
            <a:spLocks noChangeArrowheads="1"/>
          </p:cNvSpPr>
          <p:nvPr/>
        </p:nvSpPr>
        <p:spPr bwMode="auto">
          <a:xfrm>
            <a:off x="1979712" y="3523362"/>
            <a:ext cx="1496342" cy="2569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400" dirty="0">
                <a:solidFill>
                  <a:schemeClr val="hlink"/>
                </a:solidFill>
              </a:rPr>
              <a:t>8000</a:t>
            </a:r>
          </a:p>
          <a:p>
            <a:pPr algn="ctr">
              <a:spcBef>
                <a:spcPct val="50000"/>
              </a:spcBef>
            </a:pPr>
            <a:endParaRPr lang="hu-HU" sz="1200" dirty="0">
              <a:solidFill>
                <a:schemeClr val="hlink"/>
              </a:solidFill>
            </a:endParaRPr>
          </a:p>
          <a:p>
            <a:pPr algn="ctr">
              <a:spcBef>
                <a:spcPct val="50000"/>
              </a:spcBef>
            </a:pPr>
            <a:endParaRPr lang="hu-HU" sz="600" dirty="0">
              <a:solidFill>
                <a:schemeClr val="hlink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hu-HU" sz="1400" dirty="0">
                <a:solidFill>
                  <a:schemeClr val="hlink"/>
                </a:solidFill>
              </a:rPr>
              <a:t>7,81</a:t>
            </a:r>
          </a:p>
          <a:p>
            <a:pPr algn="ctr">
              <a:spcBef>
                <a:spcPct val="50000"/>
              </a:spcBef>
            </a:pPr>
            <a:endParaRPr lang="hu-HU" sz="1400" dirty="0">
              <a:solidFill>
                <a:schemeClr val="hlink"/>
              </a:solidFill>
            </a:endParaRPr>
          </a:p>
          <a:p>
            <a:pPr algn="ctr">
              <a:spcBef>
                <a:spcPct val="50000"/>
              </a:spcBef>
            </a:pPr>
            <a:endParaRPr lang="hu-HU" sz="600" dirty="0">
              <a:solidFill>
                <a:schemeClr val="hlink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hu-HU" sz="1400" dirty="0">
                <a:solidFill>
                  <a:schemeClr val="hlink"/>
                </a:solidFill>
              </a:rPr>
              <a:t>7,6*10</a:t>
            </a:r>
            <a:r>
              <a:rPr lang="hu-HU" sz="1400" baseline="30000" dirty="0">
                <a:solidFill>
                  <a:schemeClr val="hlink"/>
                </a:solidFill>
              </a:rPr>
              <a:t>-3</a:t>
            </a:r>
          </a:p>
          <a:p>
            <a:pPr algn="ctr">
              <a:spcBef>
                <a:spcPct val="50000"/>
              </a:spcBef>
            </a:pPr>
            <a:endParaRPr lang="hu-HU" baseline="30000" dirty="0">
              <a:solidFill>
                <a:schemeClr val="hlink"/>
              </a:solidFill>
            </a:endParaRPr>
          </a:p>
          <a:p>
            <a:pPr algn="ctr">
              <a:spcBef>
                <a:spcPct val="50000"/>
              </a:spcBef>
            </a:pPr>
            <a:endParaRPr lang="hu-HU" sz="600" dirty="0">
              <a:solidFill>
                <a:schemeClr val="hlink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hu-HU" sz="1400" dirty="0">
                <a:solidFill>
                  <a:schemeClr val="hlink"/>
                </a:solidFill>
              </a:rPr>
              <a:t>7,4*10</a:t>
            </a:r>
            <a:r>
              <a:rPr lang="hu-HU" sz="1400" baseline="30000" dirty="0">
                <a:solidFill>
                  <a:schemeClr val="hlink"/>
                </a:solidFill>
              </a:rPr>
              <a:t>-6</a:t>
            </a:r>
          </a:p>
        </p:txBody>
      </p:sp>
      <p:sp>
        <p:nvSpPr>
          <p:cNvPr id="9399" name="Text Box 183"/>
          <p:cNvSpPr txBox="1">
            <a:spLocks noChangeArrowheads="1"/>
          </p:cNvSpPr>
          <p:nvPr/>
        </p:nvSpPr>
        <p:spPr bwMode="auto">
          <a:xfrm>
            <a:off x="6228184" y="2490376"/>
            <a:ext cx="2304256" cy="288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hu-HU" sz="1400" dirty="0">
              <a:solidFill>
                <a:schemeClr val="hlink"/>
              </a:solidFill>
            </a:endParaRPr>
          </a:p>
          <a:p>
            <a:pPr algn="ctr"/>
            <a:r>
              <a:rPr lang="hu-HU" sz="1400" dirty="0">
                <a:solidFill>
                  <a:schemeClr val="hlink"/>
                </a:solidFill>
              </a:rPr>
              <a:t>1,71*10</a:t>
            </a:r>
            <a:r>
              <a:rPr lang="hu-HU" sz="1400" baseline="30000" dirty="0">
                <a:solidFill>
                  <a:schemeClr val="hlink"/>
                </a:solidFill>
              </a:rPr>
              <a:t>8</a:t>
            </a: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endParaRPr lang="hu-HU" sz="1000" baseline="30000" dirty="0">
              <a:solidFill>
                <a:schemeClr val="hlink"/>
              </a:solidFill>
            </a:endParaRPr>
          </a:p>
          <a:p>
            <a:pPr algn="ctr"/>
            <a:endParaRPr lang="hu-HU" sz="1000" baseline="30000" dirty="0">
              <a:solidFill>
                <a:schemeClr val="hlink"/>
              </a:solidFill>
            </a:endParaRPr>
          </a:p>
          <a:p>
            <a:pPr algn="ctr"/>
            <a:r>
              <a:rPr lang="hu-HU" sz="1400" dirty="0">
                <a:solidFill>
                  <a:schemeClr val="hlink"/>
                </a:solidFill>
              </a:rPr>
              <a:t>2,14*10</a:t>
            </a:r>
            <a:r>
              <a:rPr lang="hu-HU" sz="1400" baseline="30000" dirty="0">
                <a:solidFill>
                  <a:schemeClr val="hlink"/>
                </a:solidFill>
              </a:rPr>
              <a:t>7</a:t>
            </a: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r>
              <a:rPr lang="hu-HU" sz="1400" dirty="0">
                <a:solidFill>
                  <a:schemeClr val="hlink"/>
                </a:solidFill>
              </a:rPr>
              <a:t>20972</a:t>
            </a:r>
          </a:p>
          <a:p>
            <a:pPr algn="ctr"/>
            <a:endParaRPr lang="hu-HU" sz="1400" dirty="0">
              <a:solidFill>
                <a:schemeClr val="hlink"/>
              </a:solidFill>
            </a:endParaRPr>
          </a:p>
          <a:p>
            <a:pPr algn="ctr"/>
            <a:endParaRPr lang="hu-HU" sz="1400" dirty="0">
              <a:solidFill>
                <a:schemeClr val="hlink"/>
              </a:solidFill>
            </a:endParaRPr>
          </a:p>
          <a:p>
            <a:pPr algn="ctr"/>
            <a:endParaRPr lang="hu-HU" sz="1400" dirty="0">
              <a:solidFill>
                <a:schemeClr val="hlink"/>
              </a:solidFill>
            </a:endParaRPr>
          </a:p>
          <a:p>
            <a:pPr algn="ctr"/>
            <a:r>
              <a:rPr lang="hu-HU" sz="1400" dirty="0">
                <a:solidFill>
                  <a:schemeClr val="hlink"/>
                </a:solidFill>
              </a:rPr>
              <a:t>20,48</a:t>
            </a:r>
          </a:p>
        </p:txBody>
      </p:sp>
      <p:sp>
        <p:nvSpPr>
          <p:cNvPr id="9402" name="Text Box 186"/>
          <p:cNvSpPr txBox="1">
            <a:spLocks noChangeArrowheads="1"/>
          </p:cNvSpPr>
          <p:nvPr/>
        </p:nvSpPr>
        <p:spPr bwMode="auto">
          <a:xfrm>
            <a:off x="5508104" y="2759630"/>
            <a:ext cx="1418580" cy="3549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hu-HU" sz="1400" dirty="0">
                <a:solidFill>
                  <a:schemeClr val="hlink"/>
                </a:solidFill>
              </a:rPr>
              <a:t>4,19*10</a:t>
            </a:r>
            <a:r>
              <a:rPr lang="hu-HU" sz="1400" baseline="30000" dirty="0">
                <a:solidFill>
                  <a:schemeClr val="hlink"/>
                </a:solidFill>
              </a:rPr>
              <a:t>6</a:t>
            </a: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endParaRPr lang="hu-HU" sz="1000" baseline="30000" dirty="0">
              <a:solidFill>
                <a:schemeClr val="hlink"/>
              </a:solidFill>
            </a:endParaRPr>
          </a:p>
          <a:p>
            <a:pPr algn="ctr"/>
            <a:endParaRPr lang="hu-HU" sz="1000" baseline="30000" dirty="0">
              <a:solidFill>
                <a:schemeClr val="hlink"/>
              </a:solidFill>
            </a:endParaRPr>
          </a:p>
          <a:p>
            <a:pPr algn="ctr"/>
            <a:r>
              <a:rPr lang="hu-HU" sz="1400" dirty="0">
                <a:solidFill>
                  <a:schemeClr val="hlink"/>
                </a:solidFill>
              </a:rPr>
              <a:t>5,24*10</a:t>
            </a:r>
            <a:r>
              <a:rPr lang="hu-HU" sz="1400" baseline="30000" dirty="0">
                <a:solidFill>
                  <a:schemeClr val="hlink"/>
                </a:solidFill>
              </a:rPr>
              <a:t>5</a:t>
            </a: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r>
              <a:rPr lang="hu-HU" sz="1400" dirty="0">
                <a:solidFill>
                  <a:schemeClr val="hlink"/>
                </a:solidFill>
              </a:rPr>
              <a:t>512</a:t>
            </a:r>
          </a:p>
          <a:p>
            <a:pPr algn="ctr"/>
            <a:endParaRPr lang="hu-HU" sz="1400" dirty="0">
              <a:solidFill>
                <a:schemeClr val="hlink"/>
              </a:solidFill>
            </a:endParaRPr>
          </a:p>
          <a:p>
            <a:pPr algn="ctr"/>
            <a:endParaRPr lang="hu-HU" sz="1400" dirty="0">
              <a:solidFill>
                <a:schemeClr val="hlink"/>
              </a:solidFill>
            </a:endParaRPr>
          </a:p>
          <a:p>
            <a:pPr algn="ctr"/>
            <a:endParaRPr lang="hu-HU" sz="1400" dirty="0">
              <a:solidFill>
                <a:schemeClr val="hlink"/>
              </a:solidFill>
            </a:endParaRPr>
          </a:p>
          <a:p>
            <a:pPr algn="ctr"/>
            <a:endParaRPr lang="hu-HU" sz="1400" dirty="0">
              <a:solidFill>
                <a:schemeClr val="hlink"/>
              </a:solidFill>
            </a:endParaRPr>
          </a:p>
          <a:p>
            <a:pPr algn="ctr"/>
            <a:endParaRPr lang="hu-HU" sz="1000" dirty="0">
              <a:solidFill>
                <a:schemeClr val="hlink"/>
              </a:solidFill>
            </a:endParaRPr>
          </a:p>
          <a:p>
            <a:pPr algn="ctr"/>
            <a:endParaRPr lang="hu-HU" sz="900" dirty="0">
              <a:solidFill>
                <a:schemeClr val="hlink"/>
              </a:solidFill>
            </a:endParaRPr>
          </a:p>
          <a:p>
            <a:pPr algn="ctr"/>
            <a:endParaRPr lang="hu-HU" sz="800" dirty="0">
              <a:solidFill>
                <a:schemeClr val="hlink"/>
              </a:solidFill>
            </a:endParaRPr>
          </a:p>
          <a:p>
            <a:pPr algn="ctr"/>
            <a:r>
              <a:rPr lang="hu-HU" sz="1400" dirty="0">
                <a:solidFill>
                  <a:schemeClr val="hlink"/>
                </a:solidFill>
              </a:rPr>
              <a:t>4,8*10</a:t>
            </a:r>
            <a:r>
              <a:rPr lang="hu-HU" sz="1400" baseline="30000" dirty="0">
                <a:solidFill>
                  <a:schemeClr val="hlink"/>
                </a:solidFill>
              </a:rPr>
              <a:t>-4</a:t>
            </a: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</p:txBody>
      </p:sp>
      <p:sp>
        <p:nvSpPr>
          <p:cNvPr id="9403" name="Text Box 187"/>
          <p:cNvSpPr txBox="1">
            <a:spLocks noChangeArrowheads="1"/>
          </p:cNvSpPr>
          <p:nvPr/>
        </p:nvSpPr>
        <p:spPr bwMode="auto">
          <a:xfrm>
            <a:off x="4355976" y="2780928"/>
            <a:ext cx="141858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hu-HU" sz="1400" dirty="0">
                <a:solidFill>
                  <a:schemeClr val="hlink"/>
                </a:solidFill>
              </a:rPr>
              <a:t>16384</a:t>
            </a: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endParaRPr lang="hu-HU" sz="1000" baseline="30000" dirty="0">
              <a:solidFill>
                <a:schemeClr val="hlink"/>
              </a:solidFill>
            </a:endParaRPr>
          </a:p>
          <a:p>
            <a:pPr algn="ctr"/>
            <a:endParaRPr lang="hu-HU" sz="1000" baseline="30000" dirty="0">
              <a:solidFill>
                <a:schemeClr val="hlink"/>
              </a:solidFill>
            </a:endParaRPr>
          </a:p>
          <a:p>
            <a:pPr algn="ctr"/>
            <a:r>
              <a:rPr lang="hu-HU" sz="1400" dirty="0">
                <a:solidFill>
                  <a:schemeClr val="hlink"/>
                </a:solidFill>
              </a:rPr>
              <a:t>2048</a:t>
            </a: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endParaRPr lang="hu-HU" sz="1400" dirty="0">
              <a:solidFill>
                <a:schemeClr val="hlink"/>
              </a:solidFill>
            </a:endParaRPr>
          </a:p>
          <a:p>
            <a:pPr algn="ctr"/>
            <a:endParaRPr lang="hu-HU" sz="1600" dirty="0">
              <a:solidFill>
                <a:schemeClr val="hlink"/>
              </a:solidFill>
            </a:endParaRPr>
          </a:p>
          <a:p>
            <a:pPr algn="ctr"/>
            <a:endParaRPr lang="hu-HU" dirty="0">
              <a:solidFill>
                <a:schemeClr val="hlink"/>
              </a:solidFill>
            </a:endParaRPr>
          </a:p>
          <a:p>
            <a:pPr algn="ctr"/>
            <a:r>
              <a:rPr lang="hu-HU" sz="1400" dirty="0">
                <a:solidFill>
                  <a:schemeClr val="hlink"/>
                </a:solidFill>
              </a:rPr>
              <a:t>1,93*10</a:t>
            </a:r>
            <a:r>
              <a:rPr lang="hu-HU" sz="1400" baseline="30000" dirty="0">
                <a:solidFill>
                  <a:schemeClr val="hlink"/>
                </a:solidFill>
              </a:rPr>
              <a:t>-3</a:t>
            </a: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endParaRPr lang="hu-HU" dirty="0">
              <a:solidFill>
                <a:schemeClr val="hlink"/>
              </a:solidFill>
            </a:endParaRPr>
          </a:p>
          <a:p>
            <a:pPr algn="ctr"/>
            <a:r>
              <a:rPr lang="hu-HU" sz="1400" dirty="0">
                <a:solidFill>
                  <a:schemeClr val="hlink"/>
                </a:solidFill>
              </a:rPr>
              <a:t>1,9*10</a:t>
            </a:r>
            <a:r>
              <a:rPr lang="hu-HU" sz="1400" baseline="30000" dirty="0">
                <a:solidFill>
                  <a:schemeClr val="hlink"/>
                </a:solidFill>
              </a:rPr>
              <a:t>-6</a:t>
            </a:r>
          </a:p>
        </p:txBody>
      </p:sp>
      <p:sp>
        <p:nvSpPr>
          <p:cNvPr id="9411" name="Text Box 195"/>
          <p:cNvSpPr txBox="1">
            <a:spLocks noChangeArrowheads="1"/>
          </p:cNvSpPr>
          <p:nvPr/>
        </p:nvSpPr>
        <p:spPr bwMode="auto">
          <a:xfrm>
            <a:off x="3131840" y="2800087"/>
            <a:ext cx="141858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hu-HU" sz="1400" dirty="0">
                <a:solidFill>
                  <a:schemeClr val="hlink"/>
                </a:solidFill>
              </a:rPr>
              <a:t>8192</a:t>
            </a: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endParaRPr lang="hu-HU" sz="1000" baseline="30000" dirty="0">
              <a:solidFill>
                <a:schemeClr val="hlink"/>
              </a:solidFill>
            </a:endParaRPr>
          </a:p>
          <a:p>
            <a:pPr algn="ctr"/>
            <a:endParaRPr lang="hu-HU" sz="1000" baseline="30000" dirty="0">
              <a:solidFill>
                <a:schemeClr val="hlink"/>
              </a:solidFill>
            </a:endParaRP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endParaRPr lang="hu-HU" sz="1200" baseline="30000" dirty="0">
              <a:solidFill>
                <a:schemeClr val="hlink"/>
              </a:solidFill>
            </a:endParaRPr>
          </a:p>
          <a:p>
            <a:pPr algn="ctr"/>
            <a:endParaRPr lang="hu-HU" sz="1200" baseline="30000" dirty="0">
              <a:solidFill>
                <a:schemeClr val="hlink"/>
              </a:solidFill>
            </a:endParaRPr>
          </a:p>
          <a:p>
            <a:pPr algn="ctr"/>
            <a:endParaRPr lang="hu-HU" sz="1200" baseline="30000" dirty="0">
              <a:solidFill>
                <a:schemeClr val="hlink"/>
              </a:solidFill>
            </a:endParaRPr>
          </a:p>
          <a:p>
            <a:pPr algn="ctr"/>
            <a:endParaRPr lang="hu-HU" sz="1200" baseline="30000" dirty="0">
              <a:solidFill>
                <a:schemeClr val="hlink"/>
              </a:solidFill>
            </a:endParaRPr>
          </a:p>
          <a:p>
            <a:pPr algn="ctr"/>
            <a:endParaRPr lang="hu-HU" sz="1200" baseline="30000" dirty="0">
              <a:solidFill>
                <a:schemeClr val="hlink"/>
              </a:solidFill>
            </a:endParaRPr>
          </a:p>
          <a:p>
            <a:pPr algn="ctr"/>
            <a:r>
              <a:rPr lang="hu-HU" sz="1400" dirty="0">
                <a:solidFill>
                  <a:schemeClr val="hlink"/>
                </a:solidFill>
              </a:rPr>
              <a:t>1</a:t>
            </a:r>
          </a:p>
          <a:p>
            <a:pPr algn="ctr"/>
            <a:endParaRPr lang="hu-HU" sz="1600" dirty="0">
              <a:solidFill>
                <a:schemeClr val="hlink"/>
              </a:solidFill>
            </a:endParaRPr>
          </a:p>
          <a:p>
            <a:pPr algn="ctr"/>
            <a:endParaRPr lang="hu-HU" sz="1400" dirty="0">
              <a:solidFill>
                <a:schemeClr val="hlink"/>
              </a:solidFill>
            </a:endParaRPr>
          </a:p>
          <a:p>
            <a:pPr algn="ctr"/>
            <a:endParaRPr lang="hu-HU" sz="600" dirty="0">
              <a:solidFill>
                <a:schemeClr val="hlink"/>
              </a:solidFill>
            </a:endParaRPr>
          </a:p>
          <a:p>
            <a:pPr algn="ctr"/>
            <a:r>
              <a:rPr lang="hu-HU" sz="1400" dirty="0">
                <a:solidFill>
                  <a:schemeClr val="hlink"/>
                </a:solidFill>
              </a:rPr>
              <a:t>9,7*10</a:t>
            </a:r>
            <a:r>
              <a:rPr lang="hu-HU" sz="1400" baseline="30000" dirty="0">
                <a:solidFill>
                  <a:schemeClr val="hlink"/>
                </a:solidFill>
              </a:rPr>
              <a:t>-4</a:t>
            </a: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endParaRPr lang="hu-HU" sz="1400" baseline="30000" dirty="0">
              <a:solidFill>
                <a:schemeClr val="hlink"/>
              </a:solidFill>
            </a:endParaRPr>
          </a:p>
          <a:p>
            <a:pPr algn="ctr"/>
            <a:endParaRPr lang="hu-HU" sz="1600" dirty="0">
              <a:solidFill>
                <a:schemeClr val="hlink"/>
              </a:solidFill>
            </a:endParaRPr>
          </a:p>
          <a:p>
            <a:pPr algn="ctr"/>
            <a:r>
              <a:rPr lang="hu-HU" sz="1400" dirty="0">
                <a:solidFill>
                  <a:schemeClr val="hlink"/>
                </a:solidFill>
              </a:rPr>
              <a:t>9,5*10</a:t>
            </a:r>
            <a:r>
              <a:rPr lang="hu-HU" sz="1400" baseline="30000" dirty="0">
                <a:solidFill>
                  <a:schemeClr val="hlink"/>
                </a:solidFill>
              </a:rPr>
              <a:t>-7</a:t>
            </a:r>
          </a:p>
        </p:txBody>
      </p:sp>
      <p:sp>
        <p:nvSpPr>
          <p:cNvPr id="13" name="Szövegdoboz 12"/>
          <p:cNvSpPr txBox="1"/>
          <p:nvPr/>
        </p:nvSpPr>
        <p:spPr>
          <a:xfrm>
            <a:off x="323528" y="1484784"/>
            <a:ext cx="6336704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hu-HU" dirty="0">
              <a:solidFill>
                <a:srgbClr val="FFFFFF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23528" y="908720"/>
            <a:ext cx="828092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marR="0" lvl="0" indent="-6096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6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Gyakorló feladatok:</a:t>
            </a:r>
            <a:endParaRPr kumimoji="0" lang="hu-HU" sz="1600" b="1" i="0" u="sng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600" b="1" i="0" u="sng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u-HU" sz="1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Számítsd ki a hiányzó adatokat!</a:t>
            </a:r>
          </a:p>
          <a:p>
            <a:pPr marL="1080000" marR="0" lvl="0" indent="-540000" algn="just" defTabSz="914400" rtl="0" eaLnBrk="1" fontAlgn="base" latinLnBrk="0" hangingPunct="1">
              <a:lnSpc>
                <a:spcPct val="100000"/>
              </a:lnSpc>
              <a:spcBef>
                <a:spcPts val="4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180000" marR="0" lvl="0" indent="-1800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600" b="1" i="0" u="sng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539552" y="332656"/>
            <a:ext cx="3028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EAEAB2"/>
                </a:solidFill>
              </a:rPr>
              <a:t>Az informatika általános fogalmai</a:t>
            </a:r>
            <a:endParaRPr lang="hu-HU" sz="1400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7889188" y="384919"/>
            <a:ext cx="715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>
                <a:solidFill>
                  <a:srgbClr val="6E2500"/>
                </a:solidFill>
                <a:sym typeface="Symbol"/>
              </a:rPr>
              <a:t> </a:t>
            </a:r>
            <a:r>
              <a:rPr lang="hu-HU" sz="1400" dirty="0">
                <a:solidFill>
                  <a:srgbClr val="6E2500"/>
                </a:solidFill>
              </a:rPr>
              <a:t>SNJ</a:t>
            </a:r>
          </a:p>
        </p:txBody>
      </p:sp>
      <p:pic>
        <p:nvPicPr>
          <p:cNvPr id="21" name="Kép 20" descr="elore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04689" y="6181569"/>
            <a:ext cx="487791" cy="487791"/>
          </a:xfrm>
          <a:prstGeom prst="rect">
            <a:avLst/>
          </a:prstGeom>
        </p:spPr>
      </p:pic>
      <p:sp>
        <p:nvSpPr>
          <p:cNvPr id="22" name="Lekerekített téglalap 21"/>
          <p:cNvSpPr/>
          <p:nvPr/>
        </p:nvSpPr>
        <p:spPr>
          <a:xfrm>
            <a:off x="6084168" y="6381328"/>
            <a:ext cx="1080120" cy="288032"/>
          </a:xfrm>
          <a:prstGeom prst="roundRect">
            <a:avLst/>
          </a:prstGeom>
          <a:solidFill>
            <a:srgbClr val="6E25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100" b="1" dirty="0">
                <a:solidFill>
                  <a:srgbClr val="E8E8A4"/>
                </a:solidFill>
              </a:rPr>
              <a:t>MEGOLDÁS</a:t>
            </a:r>
          </a:p>
        </p:txBody>
      </p:sp>
      <p:cxnSp>
        <p:nvCxnSpPr>
          <p:cNvPr id="15" name="Egyenes összekötő 14"/>
          <p:cNvCxnSpPr/>
          <p:nvPr/>
        </p:nvCxnSpPr>
        <p:spPr>
          <a:xfrm>
            <a:off x="539552" y="620688"/>
            <a:ext cx="7992888" cy="0"/>
          </a:xfrm>
          <a:prstGeom prst="line">
            <a:avLst/>
          </a:prstGeom>
          <a:ln>
            <a:solidFill>
              <a:srgbClr val="6E2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9398" grpId="0"/>
      <p:bldP spid="9399" grpId="0"/>
      <p:bldP spid="9402" grpId="0"/>
      <p:bldP spid="9403" grpId="0"/>
      <p:bldP spid="94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doboz 14"/>
          <p:cNvSpPr txBox="1"/>
          <p:nvPr/>
        </p:nvSpPr>
        <p:spPr>
          <a:xfrm>
            <a:off x="323528" y="1484784"/>
            <a:ext cx="6336704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hu-HU" dirty="0">
              <a:solidFill>
                <a:srgbClr val="FFFFFF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9" y="1988840"/>
            <a:ext cx="8497068" cy="4608511"/>
          </a:xfrm>
        </p:spPr>
        <p:txBody>
          <a:bodyPr/>
          <a:lstStyle/>
          <a:p>
            <a:pPr marL="609600" indent="-609600" algn="l"/>
            <a:r>
              <a:rPr lang="hu-HU" sz="1600" dirty="0"/>
              <a:t>               … 16 11 23 … 25 46 45 23 … 52 15 … 25 11 33 21 33 … 15 56 61 43 61 25</a:t>
            </a:r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/>
        </p:nvGraphicFramePr>
        <p:xfrm>
          <a:off x="1403650" y="3460968"/>
          <a:ext cx="6408710" cy="25603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15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5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55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55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5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5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5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9179">
                <a:tc>
                  <a:txBody>
                    <a:bodyPr/>
                    <a:lstStyle/>
                    <a:p>
                      <a:pPr algn="ctr"/>
                      <a:endParaRPr lang="hu-HU" dirty="0">
                        <a:solidFill>
                          <a:srgbClr val="EAEAB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rgbClr val="EAEAB2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rgbClr val="EAEAB2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rgbClr val="EAEAB2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rgbClr val="EAEAB2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rgbClr val="EAEAB2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rgbClr val="EAEAB2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800" b="1" kern="1200" dirty="0">
                          <a:solidFill>
                            <a:srgbClr val="EAEAB2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J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800" b="1" kern="1200" dirty="0">
                          <a:solidFill>
                            <a:srgbClr val="EAEAB2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800" b="1" kern="1200" dirty="0">
                          <a:solidFill>
                            <a:srgbClr val="EAEAB2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800" b="1" kern="1200" dirty="0">
                          <a:solidFill>
                            <a:srgbClr val="EAEAB2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800" b="1" kern="1200" dirty="0">
                          <a:solidFill>
                            <a:srgbClr val="EAEAB2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800" b="1" kern="1200" dirty="0">
                          <a:solidFill>
                            <a:srgbClr val="EAEAB2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8" name="Egyenes összekötő 7"/>
          <p:cNvCxnSpPr/>
          <p:nvPr/>
        </p:nvCxnSpPr>
        <p:spPr>
          <a:xfrm>
            <a:off x="971600" y="2780928"/>
            <a:ext cx="7200800" cy="0"/>
          </a:xfrm>
          <a:prstGeom prst="line">
            <a:avLst/>
          </a:prstGeom>
          <a:ln>
            <a:solidFill>
              <a:srgbClr val="6E25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" name="Szövegdoboz 8"/>
          <p:cNvSpPr txBox="1"/>
          <p:nvPr/>
        </p:nvSpPr>
        <p:spPr>
          <a:xfrm>
            <a:off x="1043608" y="2924944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     V  A  K      T   Y  Ú  K       I  S       T  A   L  Á  L       S  Z  E  M  E  T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23528" y="908720"/>
            <a:ext cx="828092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marR="0" lvl="0" indent="-6096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6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Gyakorló feladatok:</a:t>
            </a:r>
          </a:p>
          <a:p>
            <a:pPr marL="609600" marR="0" lvl="0" indent="-6096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600" b="1" i="0" u="sng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hu-HU" sz="1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táblázat segítségével fejtsd meg az alábbi mondatot!</a:t>
            </a:r>
          </a:p>
          <a:p>
            <a:pPr marL="1080000" marR="0" lvl="0" indent="-540000" algn="just" defTabSz="914400" rtl="0" eaLnBrk="1" fontAlgn="base" latinLnBrk="0" hangingPunct="1">
              <a:lnSpc>
                <a:spcPct val="100000"/>
              </a:lnSpc>
              <a:spcBef>
                <a:spcPts val="4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180000" marR="0" lvl="0" indent="-1800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600" b="1" i="0" u="sng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7889188" y="384919"/>
            <a:ext cx="715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>
                <a:solidFill>
                  <a:srgbClr val="6E2500"/>
                </a:solidFill>
                <a:sym typeface="Symbol"/>
              </a:rPr>
              <a:t> </a:t>
            </a:r>
            <a:r>
              <a:rPr lang="hu-HU" sz="1400" dirty="0">
                <a:solidFill>
                  <a:srgbClr val="6E2500"/>
                </a:solidFill>
              </a:rPr>
              <a:t>SNJ</a:t>
            </a:r>
          </a:p>
        </p:txBody>
      </p:sp>
      <p:sp>
        <p:nvSpPr>
          <p:cNvPr id="14" name="Szövegdoboz 13"/>
          <p:cNvSpPr txBox="1"/>
          <p:nvPr/>
        </p:nvSpPr>
        <p:spPr>
          <a:xfrm>
            <a:off x="539552" y="332656"/>
            <a:ext cx="3028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EAEAB2"/>
                </a:solidFill>
              </a:rPr>
              <a:t>Az informatika általános fogalmai</a:t>
            </a:r>
            <a:endParaRPr lang="hu-HU" sz="1400" dirty="0"/>
          </a:p>
        </p:txBody>
      </p:sp>
      <p:pic>
        <p:nvPicPr>
          <p:cNvPr id="16" name="Kép 15" descr="elore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04689" y="6181569"/>
            <a:ext cx="487791" cy="487791"/>
          </a:xfrm>
          <a:prstGeom prst="rect">
            <a:avLst/>
          </a:prstGeom>
        </p:spPr>
      </p:pic>
      <p:pic>
        <p:nvPicPr>
          <p:cNvPr id="17" name="Kép 16" descr="vissza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68826" y="6181569"/>
            <a:ext cx="487791" cy="487791"/>
          </a:xfrm>
          <a:prstGeom prst="rect">
            <a:avLst/>
          </a:prstGeom>
        </p:spPr>
      </p:pic>
      <p:pic>
        <p:nvPicPr>
          <p:cNvPr id="18" name="Kép 17" descr="Home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44890" y="6181569"/>
            <a:ext cx="487791" cy="487791"/>
          </a:xfrm>
          <a:prstGeom prst="rect">
            <a:avLst/>
          </a:prstGeom>
        </p:spPr>
      </p:pic>
      <p:sp>
        <p:nvSpPr>
          <p:cNvPr id="19" name="Lekerekített téglalap 18"/>
          <p:cNvSpPr/>
          <p:nvPr/>
        </p:nvSpPr>
        <p:spPr>
          <a:xfrm>
            <a:off x="6084168" y="6381328"/>
            <a:ext cx="1080120" cy="288032"/>
          </a:xfrm>
          <a:prstGeom prst="roundRect">
            <a:avLst/>
          </a:prstGeom>
          <a:solidFill>
            <a:srgbClr val="6E25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100" b="1" dirty="0">
                <a:solidFill>
                  <a:srgbClr val="E8E8A4"/>
                </a:solidFill>
              </a:rPr>
              <a:t>MEGOLDÁS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doboz 14"/>
          <p:cNvSpPr txBox="1"/>
          <p:nvPr/>
        </p:nvSpPr>
        <p:spPr>
          <a:xfrm>
            <a:off x="323528" y="1484784"/>
            <a:ext cx="6336704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hu-HU" dirty="0">
              <a:solidFill>
                <a:srgbClr val="FFFFFF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2060848"/>
            <a:ext cx="8713787" cy="3817664"/>
          </a:xfrm>
        </p:spPr>
        <p:txBody>
          <a:bodyPr/>
          <a:lstStyle/>
          <a:p>
            <a:pPr marL="609600" indent="-609600" algn="l"/>
            <a:endParaRPr lang="hu-HU" sz="1800" b="1" u="sng" dirty="0"/>
          </a:p>
          <a:p>
            <a:pPr marL="609600" indent="-609600" algn="l">
              <a:buFontTx/>
              <a:buAutoNum type="arabicPeriod"/>
            </a:pPr>
            <a:endParaRPr lang="hu-HU" sz="1400" dirty="0"/>
          </a:p>
          <a:p>
            <a:pPr marL="609600" indent="-609600" algn="l"/>
            <a:endParaRPr lang="hu-HU" sz="1600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23528" y="908720"/>
            <a:ext cx="828092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marR="0" lvl="0" indent="-6096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6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Gyakorló feladatok:</a:t>
            </a:r>
          </a:p>
          <a:p>
            <a:pPr marL="609600" marR="0" lvl="0" indent="-6096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600" b="1" i="0" u="sng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hu-HU" sz="1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Kösd össze ugyanazokat a számokat!</a:t>
            </a:r>
          </a:p>
          <a:p>
            <a:pPr marL="1080000" marR="0" lvl="0" indent="-540000" algn="just" defTabSz="914400" rtl="0" eaLnBrk="1" fontAlgn="base" latinLnBrk="0" hangingPunct="1">
              <a:lnSpc>
                <a:spcPct val="100000"/>
              </a:lnSpc>
              <a:spcBef>
                <a:spcPts val="4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180000" marR="0" lvl="0" indent="-1800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600" b="1" i="0" u="sng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7889188" y="384919"/>
            <a:ext cx="715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>
                <a:solidFill>
                  <a:srgbClr val="6E2500"/>
                </a:solidFill>
                <a:sym typeface="Symbol"/>
              </a:rPr>
              <a:t> </a:t>
            </a:r>
            <a:r>
              <a:rPr lang="hu-HU" sz="1400" dirty="0">
                <a:solidFill>
                  <a:srgbClr val="6E2500"/>
                </a:solidFill>
              </a:rPr>
              <a:t>SNJ</a:t>
            </a:r>
          </a:p>
        </p:txBody>
      </p:sp>
      <p:sp>
        <p:nvSpPr>
          <p:cNvPr id="14" name="Szövegdoboz 13"/>
          <p:cNvSpPr txBox="1"/>
          <p:nvPr/>
        </p:nvSpPr>
        <p:spPr>
          <a:xfrm>
            <a:off x="539552" y="332656"/>
            <a:ext cx="3028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EAEAB2"/>
                </a:solidFill>
              </a:rPr>
              <a:t>Az informatika általános fogalmai</a:t>
            </a:r>
            <a:endParaRPr lang="hu-HU" sz="1400" dirty="0"/>
          </a:p>
        </p:txBody>
      </p:sp>
      <p:pic>
        <p:nvPicPr>
          <p:cNvPr id="19" name="Kép 18" descr="elore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04689" y="6181569"/>
            <a:ext cx="487791" cy="487791"/>
          </a:xfrm>
          <a:prstGeom prst="rect">
            <a:avLst/>
          </a:prstGeom>
        </p:spPr>
      </p:pic>
      <p:pic>
        <p:nvPicPr>
          <p:cNvPr id="20" name="Kép 19" descr="vissza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68826" y="6181569"/>
            <a:ext cx="487791" cy="487791"/>
          </a:xfrm>
          <a:prstGeom prst="rect">
            <a:avLst/>
          </a:prstGeom>
        </p:spPr>
      </p:pic>
      <p:pic>
        <p:nvPicPr>
          <p:cNvPr id="21" name="Kép 20" descr="Home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44890" y="6181569"/>
            <a:ext cx="487791" cy="487791"/>
          </a:xfrm>
          <a:prstGeom prst="rect">
            <a:avLst/>
          </a:prstGeom>
        </p:spPr>
      </p:pic>
      <p:sp>
        <p:nvSpPr>
          <p:cNvPr id="22" name="Lekerekített téglalap 21"/>
          <p:cNvSpPr/>
          <p:nvPr/>
        </p:nvSpPr>
        <p:spPr>
          <a:xfrm>
            <a:off x="6084168" y="6381328"/>
            <a:ext cx="1080120" cy="288032"/>
          </a:xfrm>
          <a:prstGeom prst="roundRect">
            <a:avLst/>
          </a:prstGeom>
          <a:solidFill>
            <a:srgbClr val="6E25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100" b="1" dirty="0">
                <a:solidFill>
                  <a:srgbClr val="E8E8A4"/>
                </a:solidFill>
              </a:rPr>
              <a:t>MEGOLDÁS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1749464" y="2564904"/>
            <a:ext cx="146860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hu-HU" dirty="0"/>
              <a:t>123</a:t>
            </a:r>
          </a:p>
          <a:p>
            <a:pPr algn="r"/>
            <a:endParaRPr lang="hu-HU" dirty="0"/>
          </a:p>
          <a:p>
            <a:pPr algn="r"/>
            <a:r>
              <a:rPr lang="hu-HU" dirty="0"/>
              <a:t>1011101</a:t>
            </a:r>
            <a:r>
              <a:rPr lang="hu-HU" baseline="-25000" dirty="0">
                <a:sym typeface="Wingdings" pitchFamily="2" charset="2"/>
              </a:rPr>
              <a:t> </a:t>
            </a:r>
            <a:endParaRPr lang="hu-HU" dirty="0"/>
          </a:p>
          <a:p>
            <a:pPr algn="r"/>
            <a:endParaRPr lang="hu-HU" dirty="0"/>
          </a:p>
          <a:p>
            <a:pPr algn="r"/>
            <a:r>
              <a:rPr lang="hu-HU" dirty="0"/>
              <a:t>74</a:t>
            </a:r>
          </a:p>
          <a:p>
            <a:pPr algn="r"/>
            <a:endParaRPr lang="hu-HU" dirty="0"/>
          </a:p>
          <a:p>
            <a:pPr algn="r"/>
            <a:r>
              <a:rPr lang="hu-HU" dirty="0"/>
              <a:t>110111</a:t>
            </a:r>
            <a:r>
              <a:rPr lang="hu-HU" baseline="-25000" dirty="0">
                <a:sym typeface="Wingdings" pitchFamily="2" charset="2"/>
              </a:rPr>
              <a:t> </a:t>
            </a:r>
            <a:endParaRPr lang="hu-HU" dirty="0"/>
          </a:p>
          <a:p>
            <a:pPr algn="r"/>
            <a:endParaRPr lang="hu-HU" dirty="0"/>
          </a:p>
          <a:p>
            <a:pPr algn="r"/>
            <a:r>
              <a:rPr lang="hu-HU" dirty="0"/>
              <a:t>111011000</a:t>
            </a:r>
            <a:r>
              <a:rPr lang="hu-HU" baseline="-25000" dirty="0">
                <a:sym typeface="Wingdings" pitchFamily="2" charset="2"/>
              </a:rPr>
              <a:t> 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5724128" y="2565562"/>
            <a:ext cx="126348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55</a:t>
            </a:r>
          </a:p>
          <a:p>
            <a:endParaRPr lang="hu-HU" dirty="0"/>
          </a:p>
          <a:p>
            <a:r>
              <a:rPr lang="hu-HU" dirty="0"/>
              <a:t>1001010</a:t>
            </a:r>
            <a:r>
              <a:rPr lang="hu-HU" baseline="-25000" dirty="0">
                <a:sym typeface="Wingdings" pitchFamily="2" charset="2"/>
              </a:rPr>
              <a:t> </a:t>
            </a:r>
          </a:p>
          <a:p>
            <a:endParaRPr lang="hu-HU" dirty="0"/>
          </a:p>
          <a:p>
            <a:r>
              <a:rPr lang="hu-HU" dirty="0"/>
              <a:t>472</a:t>
            </a:r>
          </a:p>
          <a:p>
            <a:endParaRPr lang="hu-HU" dirty="0"/>
          </a:p>
          <a:p>
            <a:r>
              <a:rPr lang="hu-HU" dirty="0"/>
              <a:t>93</a:t>
            </a:r>
          </a:p>
          <a:p>
            <a:endParaRPr lang="hu-HU" dirty="0"/>
          </a:p>
          <a:p>
            <a:r>
              <a:rPr lang="hu-HU" dirty="0"/>
              <a:t>1111011</a:t>
            </a:r>
            <a:r>
              <a:rPr lang="hu-HU" baseline="-25000" dirty="0">
                <a:sym typeface="Wingdings" pitchFamily="2" charset="2"/>
              </a:rPr>
              <a:t> </a:t>
            </a:r>
            <a:endParaRPr lang="hu-HU" dirty="0"/>
          </a:p>
        </p:txBody>
      </p:sp>
      <p:cxnSp>
        <p:nvCxnSpPr>
          <p:cNvPr id="5" name="Egyenes összekötő 4"/>
          <p:cNvCxnSpPr/>
          <p:nvPr/>
        </p:nvCxnSpPr>
        <p:spPr>
          <a:xfrm>
            <a:off x="3218071" y="2780928"/>
            <a:ext cx="2506057" cy="216024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" name="Egyenes összekötő 15"/>
          <p:cNvCxnSpPr/>
          <p:nvPr/>
        </p:nvCxnSpPr>
        <p:spPr>
          <a:xfrm flipH="1">
            <a:off x="3218071" y="3861048"/>
            <a:ext cx="2362041" cy="108012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 flipH="1">
            <a:off x="3218071" y="2780928"/>
            <a:ext cx="2506057" cy="158417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3218071" y="3319247"/>
            <a:ext cx="2506057" cy="1081861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>
            <a:stCxn id="2" idx="3"/>
          </p:cNvCxnSpPr>
          <p:nvPr/>
        </p:nvCxnSpPr>
        <p:spPr>
          <a:xfrm flipV="1">
            <a:off x="3218071" y="3319247"/>
            <a:ext cx="2506057" cy="53831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" name="Egyenes összekötő 22"/>
          <p:cNvCxnSpPr/>
          <p:nvPr/>
        </p:nvCxnSpPr>
        <p:spPr>
          <a:xfrm>
            <a:off x="539552" y="620688"/>
            <a:ext cx="7992888" cy="0"/>
          </a:xfrm>
          <a:prstGeom prst="line">
            <a:avLst/>
          </a:prstGeom>
          <a:ln>
            <a:solidFill>
              <a:srgbClr val="6E2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doboz 14"/>
          <p:cNvSpPr txBox="1"/>
          <p:nvPr/>
        </p:nvSpPr>
        <p:spPr>
          <a:xfrm>
            <a:off x="323528" y="1484784"/>
            <a:ext cx="6336704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hu-HU" dirty="0">
              <a:solidFill>
                <a:srgbClr val="FFFFFF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2060848"/>
            <a:ext cx="8713787" cy="3817664"/>
          </a:xfrm>
        </p:spPr>
        <p:txBody>
          <a:bodyPr/>
          <a:lstStyle/>
          <a:p>
            <a:pPr marL="609600" indent="-609600" algn="l"/>
            <a:endParaRPr lang="hu-HU" sz="1800" b="1" u="sng" dirty="0"/>
          </a:p>
          <a:p>
            <a:pPr marL="609600" indent="-609600" algn="l">
              <a:buFontTx/>
              <a:buAutoNum type="arabicPeriod"/>
            </a:pPr>
            <a:endParaRPr lang="hu-HU" sz="1400" dirty="0"/>
          </a:p>
          <a:p>
            <a:pPr marL="342900" indent="-342900" algn="just">
              <a:spcBef>
                <a:spcPct val="0"/>
              </a:spcBef>
            </a:pPr>
            <a:endParaRPr lang="hu-HU" sz="1400" b="1" kern="1200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23528" y="908720"/>
            <a:ext cx="828092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marR="0" lvl="0" indent="-6096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6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Gyakorló feladatok:</a:t>
            </a:r>
          </a:p>
          <a:p>
            <a:pPr marL="609600" marR="0" lvl="0" indent="-6096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600" b="1" i="0" u="sng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r>
              <a:rPr kumimoji="0" lang="hu-HU" sz="1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Keresd meg a meghatározások megfelelőit!</a:t>
            </a:r>
          </a:p>
          <a:p>
            <a:pPr marL="1080000" marR="0" lvl="0" indent="-540000" algn="just" defTabSz="914400" rtl="0" eaLnBrk="1" fontAlgn="base" latinLnBrk="0" hangingPunct="1">
              <a:lnSpc>
                <a:spcPct val="100000"/>
              </a:lnSpc>
              <a:spcBef>
                <a:spcPts val="4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180000" marR="0" lvl="0" indent="-1800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600" b="1" i="0" u="sng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7889188" y="384919"/>
            <a:ext cx="715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>
                <a:solidFill>
                  <a:srgbClr val="6E2500"/>
                </a:solidFill>
                <a:sym typeface="Symbol"/>
              </a:rPr>
              <a:t> </a:t>
            </a:r>
            <a:r>
              <a:rPr lang="hu-HU" sz="1400" dirty="0">
                <a:solidFill>
                  <a:srgbClr val="6E2500"/>
                </a:solidFill>
              </a:rPr>
              <a:t>SNJ</a:t>
            </a:r>
          </a:p>
        </p:txBody>
      </p:sp>
      <p:sp>
        <p:nvSpPr>
          <p:cNvPr id="14" name="Szövegdoboz 13"/>
          <p:cNvSpPr txBox="1"/>
          <p:nvPr/>
        </p:nvSpPr>
        <p:spPr>
          <a:xfrm>
            <a:off x="539552" y="332656"/>
            <a:ext cx="3028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EAEAB2"/>
                </a:solidFill>
              </a:rPr>
              <a:t>Az informatika általános fogalmai</a:t>
            </a:r>
            <a:endParaRPr lang="hu-HU" sz="1400" dirty="0"/>
          </a:p>
        </p:txBody>
      </p:sp>
      <p:pic>
        <p:nvPicPr>
          <p:cNvPr id="19" name="Kép 18" descr="elore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04689" y="6181569"/>
            <a:ext cx="487791" cy="487791"/>
          </a:xfrm>
          <a:prstGeom prst="rect">
            <a:avLst/>
          </a:prstGeom>
        </p:spPr>
      </p:pic>
      <p:pic>
        <p:nvPicPr>
          <p:cNvPr id="20" name="Kép 19" descr="vissza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68826" y="6181569"/>
            <a:ext cx="487791" cy="487791"/>
          </a:xfrm>
          <a:prstGeom prst="rect">
            <a:avLst/>
          </a:prstGeom>
        </p:spPr>
      </p:pic>
      <p:pic>
        <p:nvPicPr>
          <p:cNvPr id="21" name="Kép 20" descr="Home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44890" y="6181569"/>
            <a:ext cx="487791" cy="487791"/>
          </a:xfrm>
          <a:prstGeom prst="rect">
            <a:avLst/>
          </a:prstGeom>
        </p:spPr>
      </p:pic>
      <p:sp>
        <p:nvSpPr>
          <p:cNvPr id="22" name="Lekerekített téglalap 21"/>
          <p:cNvSpPr/>
          <p:nvPr/>
        </p:nvSpPr>
        <p:spPr>
          <a:xfrm>
            <a:off x="6084168" y="6381328"/>
            <a:ext cx="1080120" cy="288032"/>
          </a:xfrm>
          <a:prstGeom prst="roundRect">
            <a:avLst/>
          </a:prstGeom>
          <a:solidFill>
            <a:srgbClr val="6E25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100" b="1" dirty="0">
                <a:solidFill>
                  <a:srgbClr val="E8E8A4"/>
                </a:solidFill>
              </a:rPr>
              <a:t>MEGOLDÁS</a:t>
            </a:r>
          </a:p>
        </p:txBody>
      </p:sp>
      <p:sp>
        <p:nvSpPr>
          <p:cNvPr id="12" name="Téglalap 11"/>
          <p:cNvSpPr/>
          <p:nvPr/>
        </p:nvSpPr>
        <p:spPr>
          <a:xfrm>
            <a:off x="251520" y="1916832"/>
            <a:ext cx="475252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hu-HU" sz="1400" dirty="0"/>
              <a:t>Információ átadás, információcsere.</a:t>
            </a:r>
          </a:p>
          <a:p>
            <a:pPr marL="720000" indent="-342900" algn="just"/>
            <a:r>
              <a:rPr lang="hu-HU" sz="1400" b="1" dirty="0">
                <a:solidFill>
                  <a:srgbClr val="C00000"/>
                </a:solidFill>
              </a:rPr>
              <a:t>KOMMUNIKÁCIÓ</a:t>
            </a:r>
          </a:p>
          <a:p>
            <a:pPr marL="342900" indent="-342900" algn="just">
              <a:buFont typeface="+mj-lt"/>
              <a:buAutoNum type="arabicPeriod" startAt="2"/>
            </a:pPr>
            <a:r>
              <a:rPr lang="hu-HU" sz="1400" dirty="0"/>
              <a:t>Képszerű, stilizált vagy szimbolikus lehet.</a:t>
            </a:r>
          </a:p>
          <a:p>
            <a:pPr marL="720000" indent="-342900" algn="just"/>
            <a:r>
              <a:rPr lang="hu-HU" sz="1400" b="1" dirty="0">
                <a:solidFill>
                  <a:srgbClr val="C00000"/>
                </a:solidFill>
              </a:rPr>
              <a:t>JEL</a:t>
            </a:r>
          </a:p>
          <a:p>
            <a:pPr marL="342900" indent="-342900" algn="just">
              <a:buFont typeface="+mj-lt"/>
              <a:buAutoNum type="arabicPeriod" startAt="3"/>
            </a:pPr>
            <a:r>
              <a:rPr lang="hu-HU" sz="1400" dirty="0"/>
              <a:t>Új ismeretet jelenthet.</a:t>
            </a:r>
          </a:p>
          <a:p>
            <a:pPr marL="720000" indent="-342900" algn="just"/>
            <a:r>
              <a:rPr lang="hu-HU" sz="1400" b="1" dirty="0">
                <a:solidFill>
                  <a:srgbClr val="C00000"/>
                </a:solidFill>
              </a:rPr>
              <a:t>INFORMÁCIÓ</a:t>
            </a:r>
          </a:p>
          <a:p>
            <a:pPr marL="342900" indent="-342900" algn="just">
              <a:buFont typeface="+mj-lt"/>
              <a:buAutoNum type="arabicPeriod" startAt="4"/>
            </a:pPr>
            <a:r>
              <a:rPr lang="hu-HU" sz="1400" dirty="0"/>
              <a:t>Egy jelrendszerben ábrázolt jelek sorozata.</a:t>
            </a:r>
          </a:p>
          <a:p>
            <a:pPr marL="720000" indent="-342900" algn="just"/>
            <a:r>
              <a:rPr lang="hu-HU" sz="1400" b="1" dirty="0">
                <a:solidFill>
                  <a:srgbClr val="C00000"/>
                </a:solidFill>
              </a:rPr>
              <a:t>ADAT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hu-HU" sz="1400" dirty="0"/>
              <a:t>Ezen megy át az üzenet.</a:t>
            </a:r>
          </a:p>
          <a:p>
            <a:pPr marL="720000" indent="-342900" algn="just"/>
            <a:r>
              <a:rPr lang="hu-HU" sz="1400" b="1" dirty="0">
                <a:solidFill>
                  <a:srgbClr val="C00000"/>
                </a:solidFill>
              </a:rPr>
              <a:t>CSATORNA</a:t>
            </a:r>
          </a:p>
          <a:p>
            <a:pPr marL="342900" indent="-342900" algn="just">
              <a:buFont typeface="+mj-lt"/>
              <a:buAutoNum type="arabicPeriod" startAt="6"/>
            </a:pPr>
            <a:r>
              <a:rPr lang="hu-HU" sz="1400" dirty="0"/>
              <a:t>Ő küldi az üzenetet.</a:t>
            </a:r>
          </a:p>
          <a:p>
            <a:pPr marL="720000" indent="-342900" algn="just"/>
            <a:r>
              <a:rPr lang="hu-HU" sz="1400" b="1" dirty="0">
                <a:solidFill>
                  <a:srgbClr val="C00000"/>
                </a:solidFill>
              </a:rPr>
              <a:t>ADÓ</a:t>
            </a:r>
          </a:p>
          <a:p>
            <a:pPr marL="342900" indent="-342900" algn="just">
              <a:buFont typeface="+mj-lt"/>
              <a:buAutoNum type="arabicPeriod" startAt="7"/>
            </a:pPr>
            <a:r>
              <a:rPr lang="hu-HU" sz="1400" dirty="0"/>
              <a:t>Üzenetet zavaró tényező.</a:t>
            </a:r>
          </a:p>
          <a:p>
            <a:pPr marL="720000" indent="-342900" algn="just"/>
            <a:r>
              <a:rPr lang="hu-HU" sz="1400" b="1" dirty="0">
                <a:solidFill>
                  <a:srgbClr val="C00000"/>
                </a:solidFill>
              </a:rPr>
              <a:t>ZAJ</a:t>
            </a:r>
          </a:p>
          <a:p>
            <a:pPr marL="342900" indent="-342900" algn="just">
              <a:buFont typeface="+mj-lt"/>
              <a:buAutoNum type="arabicPeriod" startAt="8"/>
            </a:pPr>
            <a:r>
              <a:rPr lang="hu-HU" sz="1400" dirty="0"/>
              <a:t>Jelek egy meghatározott szabályrendszer szerinti, másik jelrendszerbeli jelekké alakítása</a:t>
            </a:r>
          </a:p>
          <a:p>
            <a:pPr marL="720000" indent="-342900" algn="just"/>
            <a:r>
              <a:rPr lang="hu-HU" sz="1400" b="1" dirty="0">
                <a:solidFill>
                  <a:srgbClr val="C00000"/>
                </a:solidFill>
              </a:rPr>
              <a:t>KÓDOLÁS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hu-HU" sz="1400" dirty="0"/>
              <a:t>Az információmennyiség  mértékegysége</a:t>
            </a:r>
          </a:p>
          <a:p>
            <a:pPr marL="720000" indent="-342900" algn="just"/>
            <a:r>
              <a:rPr lang="hu-HU" sz="1400" b="1" dirty="0">
                <a:solidFill>
                  <a:srgbClr val="C00000"/>
                </a:solidFill>
              </a:rPr>
              <a:t>BIT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/>
          </a:blip>
          <a:srcRect l="35825" t="37715" r="37006" b="9366"/>
          <a:stretch>
            <a:fillRect/>
          </a:stretch>
        </p:blipFill>
        <p:spPr bwMode="auto">
          <a:xfrm>
            <a:off x="5148064" y="2132856"/>
            <a:ext cx="3075770" cy="3744416"/>
          </a:xfrm>
          <a:prstGeom prst="rect">
            <a:avLst/>
          </a:prstGeom>
          <a:noFill/>
          <a:ln w="63500" cmpd="dbl">
            <a:solidFill>
              <a:srgbClr val="00B0F0"/>
            </a:solidFill>
            <a:miter lim="800000"/>
            <a:headEnd/>
            <a:tailEnd/>
          </a:ln>
          <a:effectLst/>
        </p:spPr>
      </p:pic>
      <p:cxnSp>
        <p:nvCxnSpPr>
          <p:cNvPr id="17" name="Egyenes összekötő 16"/>
          <p:cNvCxnSpPr/>
          <p:nvPr/>
        </p:nvCxnSpPr>
        <p:spPr>
          <a:xfrm flipH="1">
            <a:off x="5292080" y="4797152"/>
            <a:ext cx="273630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 flipH="1">
            <a:off x="6948264" y="2564904"/>
            <a:ext cx="648072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 flipV="1">
            <a:off x="7812360" y="2780928"/>
            <a:ext cx="0" cy="295232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flipH="1" flipV="1">
            <a:off x="5508104" y="2204864"/>
            <a:ext cx="792088" cy="1008112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flipH="1">
            <a:off x="5292080" y="5445224"/>
            <a:ext cx="1512168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>
            <a:off x="5292080" y="3212976"/>
            <a:ext cx="504056" cy="576064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flipH="1">
            <a:off x="5292080" y="5733256"/>
            <a:ext cx="504056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 flipH="1">
            <a:off x="6300192" y="2204864"/>
            <a:ext cx="1728192" cy="223224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 flipH="1">
            <a:off x="5292080" y="2852936"/>
            <a:ext cx="504056" cy="648072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" name="Egyenes összekötő 22"/>
          <p:cNvCxnSpPr/>
          <p:nvPr/>
        </p:nvCxnSpPr>
        <p:spPr>
          <a:xfrm>
            <a:off x="539552" y="620688"/>
            <a:ext cx="7992888" cy="0"/>
          </a:xfrm>
          <a:prstGeom prst="line">
            <a:avLst/>
          </a:prstGeom>
          <a:ln>
            <a:solidFill>
              <a:srgbClr val="6E2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" name="Szabadkéz 1">
                <a:extLst>
                  <a:ext uri="{FF2B5EF4-FFF2-40B4-BE49-F238E27FC236}">
                    <a16:creationId xmlns:a16="http://schemas.microsoft.com/office/drawing/2014/main" id="{8A1394A9-9F89-4505-BCBC-B98509F7A03F}"/>
                  </a:ext>
                </a:extLst>
              </p14:cNvPr>
              <p14:cNvContentPartPr/>
              <p14:nvPr/>
            </p14:nvContentPartPr>
            <p14:xfrm>
              <a:off x="5277600" y="5411520"/>
              <a:ext cx="1607760" cy="71640"/>
            </p14:xfrm>
          </p:contentPart>
        </mc:Choice>
        <mc:Fallback>
          <p:pic>
            <p:nvPicPr>
              <p:cNvPr id="2" name="Szabadkéz 1">
                <a:extLst>
                  <a:ext uri="{FF2B5EF4-FFF2-40B4-BE49-F238E27FC236}">
                    <a16:creationId xmlns:a16="http://schemas.microsoft.com/office/drawing/2014/main" id="{8A1394A9-9F89-4505-BCBC-B98509F7A03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261760" y="5348160"/>
                <a:ext cx="1639080" cy="19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" name="Szabadkéz 2">
                <a:extLst>
                  <a:ext uri="{FF2B5EF4-FFF2-40B4-BE49-F238E27FC236}">
                    <a16:creationId xmlns:a16="http://schemas.microsoft.com/office/drawing/2014/main" id="{3949B1D1-183B-427E-A114-D04487D7CBDE}"/>
                  </a:ext>
                </a:extLst>
              </p14:cNvPr>
              <p14:cNvContentPartPr/>
              <p14:nvPr/>
            </p14:nvContentPartPr>
            <p14:xfrm>
              <a:off x="3813120" y="5027400"/>
              <a:ext cx="330840" cy="339840"/>
            </p14:xfrm>
          </p:contentPart>
        </mc:Choice>
        <mc:Fallback>
          <p:pic>
            <p:nvPicPr>
              <p:cNvPr id="3" name="Szabadkéz 2">
                <a:extLst>
                  <a:ext uri="{FF2B5EF4-FFF2-40B4-BE49-F238E27FC236}">
                    <a16:creationId xmlns:a16="http://schemas.microsoft.com/office/drawing/2014/main" id="{3949B1D1-183B-427E-A114-D04487D7CBDE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797280" y="4964040"/>
                <a:ext cx="362160" cy="46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4" name="Szabadkéz 3">
                <a:extLst>
                  <a:ext uri="{FF2B5EF4-FFF2-40B4-BE49-F238E27FC236}">
                    <a16:creationId xmlns:a16="http://schemas.microsoft.com/office/drawing/2014/main" id="{C9061EEF-3C06-407E-A792-2BD7F513062A}"/>
                  </a:ext>
                </a:extLst>
              </p14:cNvPr>
              <p14:cNvContentPartPr/>
              <p14:nvPr/>
            </p14:nvContentPartPr>
            <p14:xfrm>
              <a:off x="3205800" y="2009160"/>
              <a:ext cx="464760" cy="339840"/>
            </p14:xfrm>
          </p:contentPart>
        </mc:Choice>
        <mc:Fallback>
          <p:pic>
            <p:nvPicPr>
              <p:cNvPr id="4" name="Szabadkéz 3">
                <a:extLst>
                  <a:ext uri="{FF2B5EF4-FFF2-40B4-BE49-F238E27FC236}">
                    <a16:creationId xmlns:a16="http://schemas.microsoft.com/office/drawing/2014/main" id="{C9061EEF-3C06-407E-A792-2BD7F513062A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189960" y="1945800"/>
                <a:ext cx="496080" cy="46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5" name="Szabadkéz 4">
                <a:extLst>
                  <a:ext uri="{FF2B5EF4-FFF2-40B4-BE49-F238E27FC236}">
                    <a16:creationId xmlns:a16="http://schemas.microsoft.com/office/drawing/2014/main" id="{84D291DE-72C6-4A0E-9379-484A247B3535}"/>
                  </a:ext>
                </a:extLst>
              </p14:cNvPr>
              <p14:cNvContentPartPr/>
              <p14:nvPr/>
            </p14:nvContentPartPr>
            <p14:xfrm>
              <a:off x="5250960" y="4723920"/>
              <a:ext cx="2813040" cy="116280"/>
            </p14:xfrm>
          </p:contentPart>
        </mc:Choice>
        <mc:Fallback>
          <p:pic>
            <p:nvPicPr>
              <p:cNvPr id="5" name="Szabadkéz 4">
                <a:extLst>
                  <a:ext uri="{FF2B5EF4-FFF2-40B4-BE49-F238E27FC236}">
                    <a16:creationId xmlns:a16="http://schemas.microsoft.com/office/drawing/2014/main" id="{84D291DE-72C6-4A0E-9379-484A247B3535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235120" y="4660560"/>
                <a:ext cx="2844360" cy="24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6" name="Szabadkéz 5">
                <a:extLst>
                  <a:ext uri="{FF2B5EF4-FFF2-40B4-BE49-F238E27FC236}">
                    <a16:creationId xmlns:a16="http://schemas.microsoft.com/office/drawing/2014/main" id="{58D8955C-73C0-44C3-85E4-8E496A22BF1D}"/>
                  </a:ext>
                </a:extLst>
              </p14:cNvPr>
              <p14:cNvContentPartPr/>
              <p14:nvPr/>
            </p14:nvContentPartPr>
            <p14:xfrm>
              <a:off x="6295680" y="2277000"/>
              <a:ext cx="1759320" cy="2188080"/>
            </p14:xfrm>
          </p:contentPart>
        </mc:Choice>
        <mc:Fallback>
          <p:pic>
            <p:nvPicPr>
              <p:cNvPr id="6" name="Szabadkéz 5">
                <a:extLst>
                  <a:ext uri="{FF2B5EF4-FFF2-40B4-BE49-F238E27FC236}">
                    <a16:creationId xmlns:a16="http://schemas.microsoft.com/office/drawing/2014/main" id="{58D8955C-73C0-44C3-85E4-8E496A22BF1D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279840" y="2213640"/>
                <a:ext cx="1790640" cy="231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7" name="Szabadkéz 6">
                <a:extLst>
                  <a:ext uri="{FF2B5EF4-FFF2-40B4-BE49-F238E27FC236}">
                    <a16:creationId xmlns:a16="http://schemas.microsoft.com/office/drawing/2014/main" id="{1CF3FD8B-924D-4393-84D3-92676DB5E702}"/>
                  </a:ext>
                </a:extLst>
              </p14:cNvPr>
              <p14:cNvContentPartPr/>
              <p14:nvPr/>
            </p14:nvContentPartPr>
            <p14:xfrm>
              <a:off x="2598840" y="3536280"/>
              <a:ext cx="446760" cy="491400"/>
            </p14:xfrm>
          </p:contentPart>
        </mc:Choice>
        <mc:Fallback>
          <p:pic>
            <p:nvPicPr>
              <p:cNvPr id="7" name="Szabadkéz 6">
                <a:extLst>
                  <a:ext uri="{FF2B5EF4-FFF2-40B4-BE49-F238E27FC236}">
                    <a16:creationId xmlns:a16="http://schemas.microsoft.com/office/drawing/2014/main" id="{1CF3FD8B-924D-4393-84D3-92676DB5E702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583000" y="3472920"/>
                <a:ext cx="478080" cy="618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6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8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zövegdoboz 10"/>
          <p:cNvSpPr txBox="1"/>
          <p:nvPr/>
        </p:nvSpPr>
        <p:spPr>
          <a:xfrm>
            <a:off x="323528" y="1484784"/>
            <a:ext cx="6336704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hu-HU" dirty="0">
              <a:solidFill>
                <a:srgbClr val="FFFFFF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988840"/>
            <a:ext cx="8713787" cy="3889672"/>
          </a:xfrm>
        </p:spPr>
        <p:txBody>
          <a:bodyPr/>
          <a:lstStyle/>
          <a:p>
            <a:pPr marL="609600" indent="-609600" algn="l"/>
            <a:endParaRPr lang="hu-HU" sz="1800" b="1" u="sng" dirty="0"/>
          </a:p>
        </p:txBody>
      </p:sp>
      <p:sp>
        <p:nvSpPr>
          <p:cNvPr id="6" name="Lekerekített téglalap 5"/>
          <p:cNvSpPr/>
          <p:nvPr/>
        </p:nvSpPr>
        <p:spPr>
          <a:xfrm>
            <a:off x="6084168" y="6381328"/>
            <a:ext cx="1080120" cy="288032"/>
          </a:xfrm>
          <a:prstGeom prst="roundRect">
            <a:avLst/>
          </a:prstGeom>
          <a:solidFill>
            <a:srgbClr val="6E25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100" b="1" dirty="0">
                <a:solidFill>
                  <a:srgbClr val="E8E8A4"/>
                </a:solidFill>
              </a:rPr>
              <a:t>MEGOLDÁS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23528" y="908720"/>
            <a:ext cx="828092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marR="0" lvl="0" indent="-6096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6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Gyakorló feladatok:</a:t>
            </a:r>
          </a:p>
          <a:p>
            <a:pPr marL="609600" marR="0" lvl="0" indent="-6096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600" b="1" i="0" u="sng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kumimoji="0" lang="hu-HU" sz="1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Rajzold le a mobiltelefon kommunikációs modelljét!</a:t>
            </a:r>
          </a:p>
          <a:p>
            <a:pPr marL="1080000" marR="0" lvl="0" indent="-540000" algn="just" defTabSz="914400" rtl="0" eaLnBrk="1" fontAlgn="base" latinLnBrk="0" hangingPunct="1">
              <a:lnSpc>
                <a:spcPct val="100000"/>
              </a:lnSpc>
              <a:spcBef>
                <a:spcPts val="4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180000" marR="0" lvl="0" indent="-1800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600" b="1" i="0" u="sng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7889188" y="384919"/>
            <a:ext cx="715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>
                <a:solidFill>
                  <a:srgbClr val="6E2500"/>
                </a:solidFill>
                <a:sym typeface="Symbol"/>
              </a:rPr>
              <a:t> </a:t>
            </a:r>
            <a:r>
              <a:rPr lang="hu-HU" sz="1400" dirty="0">
                <a:solidFill>
                  <a:srgbClr val="6E2500"/>
                </a:solidFill>
              </a:rPr>
              <a:t>SNJ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539552" y="332656"/>
            <a:ext cx="3028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EAEAB2"/>
                </a:solidFill>
              </a:rPr>
              <a:t>Az informatika általános fogalmai</a:t>
            </a:r>
            <a:endParaRPr lang="hu-HU" sz="1400" dirty="0"/>
          </a:p>
        </p:txBody>
      </p:sp>
      <p:pic>
        <p:nvPicPr>
          <p:cNvPr id="13" name="Kép 12" descr="vissza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68826" y="6181569"/>
            <a:ext cx="487791" cy="487791"/>
          </a:xfrm>
          <a:prstGeom prst="rect">
            <a:avLst/>
          </a:prstGeom>
        </p:spPr>
      </p:pic>
      <p:pic>
        <p:nvPicPr>
          <p:cNvPr id="14" name="Kép 13" descr="Home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844890" y="6181569"/>
            <a:ext cx="487791" cy="487791"/>
          </a:xfrm>
          <a:prstGeom prst="rect">
            <a:avLst/>
          </a:prstGeom>
        </p:spPr>
      </p:pic>
      <p:cxnSp>
        <p:nvCxnSpPr>
          <p:cNvPr id="12" name="Egyenes összekötő 11"/>
          <p:cNvCxnSpPr/>
          <p:nvPr/>
        </p:nvCxnSpPr>
        <p:spPr>
          <a:xfrm>
            <a:off x="539552" y="620688"/>
            <a:ext cx="7992888" cy="0"/>
          </a:xfrm>
          <a:prstGeom prst="line">
            <a:avLst/>
          </a:prstGeom>
          <a:ln>
            <a:solidFill>
              <a:srgbClr val="6E2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</TotalTime>
  <Words>870</Words>
  <Application>Microsoft Office PowerPoint</Application>
  <PresentationFormat>Diavetítés a képernyőre (4:3 oldalarány)</PresentationFormat>
  <Paragraphs>332</Paragraphs>
  <Slides>9</Slides>
  <Notes>9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1" baseType="lpstr">
      <vt:lpstr>Arial</vt:lpstr>
      <vt:lpstr>Alapértelmezett terv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informatika általános fogalmai</dc:title>
  <dc:creator>Juca</dc:creator>
  <cp:lastModifiedBy>Juca</cp:lastModifiedBy>
  <cp:revision>142</cp:revision>
  <dcterms:created xsi:type="dcterms:W3CDTF">2010-09-24T19:40:21Z</dcterms:created>
  <dcterms:modified xsi:type="dcterms:W3CDTF">2019-11-17T06:47:34Z</dcterms:modified>
</cp:coreProperties>
</file>